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62" r:id="rId2"/>
    <p:sldId id="263" r:id="rId3"/>
  </p:sldIdLst>
  <p:sldSz cx="42808525" cy="30279975"/>
  <p:notesSz cx="68580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FO-MPO" initials="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04" autoAdjust="0"/>
  </p:normalViewPr>
  <p:slideViewPr>
    <p:cSldViewPr>
      <p:cViewPr>
        <p:scale>
          <a:sx n="25" d="100"/>
          <a:sy n="25" d="100"/>
        </p:scale>
        <p:origin x="-1422" y="-276"/>
      </p:cViewPr>
      <p:guideLst>
        <p:guide orient="horz" pos="9537"/>
        <p:guide pos="134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804"/>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61804"/>
          </a:xfrm>
          <a:prstGeom prst="rect">
            <a:avLst/>
          </a:prstGeom>
        </p:spPr>
        <p:txBody>
          <a:bodyPr vert="horz" lIns="91440" tIns="45720" rIns="91440" bIns="45720" rtlCol="0"/>
          <a:lstStyle>
            <a:lvl1pPr algn="r">
              <a:defRPr sz="1200"/>
            </a:lvl1pPr>
          </a:lstStyle>
          <a:p>
            <a:fld id="{C42DAF46-4898-4694-B63A-B29F33CAE52F}" type="datetimeFigureOut">
              <a:rPr lang="en-CA" smtClean="0"/>
              <a:t>23/08/2018</a:t>
            </a:fld>
            <a:endParaRPr lang="en-CA"/>
          </a:p>
        </p:txBody>
      </p:sp>
      <p:sp>
        <p:nvSpPr>
          <p:cNvPr id="4" name="Slide Image Placeholder 3"/>
          <p:cNvSpPr>
            <a:spLocks noGrp="1" noRot="1" noChangeAspect="1"/>
          </p:cNvSpPr>
          <p:nvPr>
            <p:ph type="sldImg" idx="2"/>
          </p:nvPr>
        </p:nvSpPr>
        <p:spPr>
          <a:xfrm>
            <a:off x="981075" y="692150"/>
            <a:ext cx="4895850" cy="346392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87136"/>
            <a:ext cx="5486400" cy="415623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772668"/>
            <a:ext cx="2971800" cy="461804"/>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772668"/>
            <a:ext cx="2971800" cy="461804"/>
          </a:xfrm>
          <a:prstGeom prst="rect">
            <a:avLst/>
          </a:prstGeom>
        </p:spPr>
        <p:txBody>
          <a:bodyPr vert="horz" lIns="91440" tIns="45720" rIns="91440" bIns="45720" rtlCol="0" anchor="b"/>
          <a:lstStyle>
            <a:lvl1pPr algn="r">
              <a:defRPr sz="1200"/>
            </a:lvl1pPr>
          </a:lstStyle>
          <a:p>
            <a:fld id="{AF52D986-7082-470C-9057-33138B88D4C7}" type="slidenum">
              <a:rPr lang="en-CA" smtClean="0"/>
              <a:t>‹#›</a:t>
            </a:fld>
            <a:endParaRPr lang="en-CA"/>
          </a:p>
        </p:txBody>
      </p:sp>
    </p:spTree>
    <p:extLst>
      <p:ext uri="{BB962C8B-B14F-4D97-AF65-F5344CB8AC3E}">
        <p14:creationId xmlns:p14="http://schemas.microsoft.com/office/powerpoint/2010/main" val="373860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1075" y="692150"/>
            <a:ext cx="4895850" cy="3463925"/>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841 x </a:t>
            </a:r>
            <a:r>
              <a:rPr lang="en-CA" sz="1200" b="1" i="0" kern="1200" dirty="0" smtClean="0">
                <a:solidFill>
                  <a:schemeClr val="tx1"/>
                </a:solidFill>
                <a:effectLst/>
                <a:latin typeface="+mn-lt"/>
                <a:ea typeface="+mn-ea"/>
                <a:cs typeface="+mn-cs"/>
              </a:rPr>
              <a:t>1189</a:t>
            </a:r>
            <a:endParaRPr lang="en-CA" dirty="0"/>
          </a:p>
        </p:txBody>
      </p:sp>
      <p:sp>
        <p:nvSpPr>
          <p:cNvPr id="4" name="Slide Number Placeholder 3"/>
          <p:cNvSpPr>
            <a:spLocks noGrp="1"/>
          </p:cNvSpPr>
          <p:nvPr>
            <p:ph type="sldNum" sz="quarter" idx="10"/>
          </p:nvPr>
        </p:nvSpPr>
        <p:spPr/>
        <p:txBody>
          <a:bodyPr/>
          <a:lstStyle/>
          <a:p>
            <a:fld id="{AF52D986-7082-470C-9057-33138B88D4C7}" type="slidenum">
              <a:rPr lang="en-CA" smtClean="0"/>
              <a:t>1</a:t>
            </a:fld>
            <a:endParaRPr lang="en-CA"/>
          </a:p>
        </p:txBody>
      </p:sp>
    </p:spTree>
    <p:extLst>
      <p:ext uri="{BB962C8B-B14F-4D97-AF65-F5344CB8AC3E}">
        <p14:creationId xmlns:p14="http://schemas.microsoft.com/office/powerpoint/2010/main" val="1579129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52D986-7082-470C-9057-33138B88D4C7}" type="slidenum">
              <a:rPr lang="en-CA" smtClean="0"/>
              <a:t>2</a:t>
            </a:fld>
            <a:endParaRPr lang="en-CA"/>
          </a:p>
        </p:txBody>
      </p:sp>
    </p:spTree>
    <p:extLst>
      <p:ext uri="{BB962C8B-B14F-4D97-AF65-F5344CB8AC3E}">
        <p14:creationId xmlns:p14="http://schemas.microsoft.com/office/powerpoint/2010/main" val="122210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640" y="9406425"/>
            <a:ext cx="36387246" cy="6490569"/>
          </a:xfrm>
        </p:spPr>
        <p:txBody>
          <a:bodyPr/>
          <a:lstStyle/>
          <a:p>
            <a:r>
              <a:rPr lang="en-US" smtClean="0"/>
              <a:t>Click to edit Master title style</a:t>
            </a:r>
            <a:endParaRPr lang="en-CA"/>
          </a:p>
        </p:txBody>
      </p:sp>
      <p:sp>
        <p:nvSpPr>
          <p:cNvPr id="3" name="Subtitle 2"/>
          <p:cNvSpPr>
            <a:spLocks noGrp="1"/>
          </p:cNvSpPr>
          <p:nvPr>
            <p:ph type="subTitle" idx="1"/>
          </p:nvPr>
        </p:nvSpPr>
        <p:spPr>
          <a:xfrm>
            <a:off x="6421279" y="17158652"/>
            <a:ext cx="29965968" cy="773821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DE4AAAB8-6A79-4BEB-AAB1-9043C98D8BF7}" type="datetimeFigureOut">
              <a:rPr lang="en-CA" smtClean="0"/>
              <a:t>23/08/2018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707268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DE4AAAB8-6A79-4BEB-AAB1-9043C98D8BF7}" type="datetimeFigureOut">
              <a:rPr lang="en-CA" smtClean="0"/>
              <a:t>23/08/2018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675202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036181" y="1212610"/>
            <a:ext cx="9631918" cy="2583610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2140427" y="1212610"/>
            <a:ext cx="28182279" cy="2583610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DE4AAAB8-6A79-4BEB-AAB1-9043C98D8BF7}" type="datetimeFigureOut">
              <a:rPr lang="en-CA" smtClean="0"/>
              <a:t>23/08/2018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1991615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DE4AAAB8-6A79-4BEB-AAB1-9043C98D8BF7}" type="datetimeFigureOut">
              <a:rPr lang="en-CA" smtClean="0"/>
              <a:t>23/08/2018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4243504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81579" y="19457695"/>
            <a:ext cx="36387246" cy="6013939"/>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3381579" y="12833948"/>
            <a:ext cx="36387246" cy="662374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4AAAB8-6A79-4BEB-AAB1-9043C98D8BF7}" type="datetimeFigureOut">
              <a:rPr lang="en-CA" smtClean="0"/>
              <a:t>23/08/2018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411866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2140427" y="7065334"/>
            <a:ext cx="18907099" cy="199833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21761001" y="7065334"/>
            <a:ext cx="18907099" cy="199833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DE4AAAB8-6A79-4BEB-AAB1-9043C98D8BF7}" type="datetimeFigureOut">
              <a:rPr lang="en-CA" smtClean="0"/>
              <a:t>23/08/2018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3742376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2140427" y="6777950"/>
            <a:ext cx="18914533" cy="282472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140427" y="9602677"/>
            <a:ext cx="18914533" cy="1744603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21746138" y="6777950"/>
            <a:ext cx="18921963" cy="282472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1746138" y="9602677"/>
            <a:ext cx="18921963" cy="1744603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DE4AAAB8-6A79-4BEB-AAB1-9043C98D8BF7}" type="datetimeFigureOut">
              <a:rPr lang="en-CA" smtClean="0"/>
              <a:t>23/08/2018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3603026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DE4AAAB8-6A79-4BEB-AAB1-9043C98D8BF7}" type="datetimeFigureOut">
              <a:rPr lang="en-CA" smtClean="0"/>
              <a:t>23/08/2018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3543481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4AAAB8-6A79-4BEB-AAB1-9043C98D8BF7}" type="datetimeFigureOut">
              <a:rPr lang="en-CA" smtClean="0"/>
              <a:t>23/08/2018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175404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0428" y="1205591"/>
            <a:ext cx="14083710" cy="5130774"/>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16736945" y="1205598"/>
            <a:ext cx="23931155" cy="258431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2140428" y="6336372"/>
            <a:ext cx="14083710" cy="207123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4AAAB8-6A79-4BEB-AAB1-9043C98D8BF7}" type="datetimeFigureOut">
              <a:rPr lang="en-CA" smtClean="0"/>
              <a:t>23/08/2018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250390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772" y="21195982"/>
            <a:ext cx="25685115" cy="2502306"/>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8390772" y="2705572"/>
            <a:ext cx="25685115" cy="181679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0772" y="23698288"/>
            <a:ext cx="25685115" cy="355368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4AAAB8-6A79-4BEB-AAB1-9043C98D8BF7}" type="datetimeFigureOut">
              <a:rPr lang="en-CA" smtClean="0"/>
              <a:t>23/08/2018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9402F3-C2B5-4381-9FCA-6E2920E17833}" type="slidenum">
              <a:rPr lang="en-CA" smtClean="0"/>
              <a:t>‹#›</a:t>
            </a:fld>
            <a:endParaRPr lang="en-CA"/>
          </a:p>
        </p:txBody>
      </p:sp>
    </p:spTree>
    <p:extLst>
      <p:ext uri="{BB962C8B-B14F-4D97-AF65-F5344CB8AC3E}">
        <p14:creationId xmlns:p14="http://schemas.microsoft.com/office/powerpoint/2010/main" val="132389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40427" y="1212603"/>
            <a:ext cx="38527673" cy="50466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2140427" y="7065334"/>
            <a:ext cx="38527673" cy="1998338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2140426" y="28065058"/>
            <a:ext cx="9988656" cy="1612128"/>
          </a:xfrm>
          <a:prstGeom prst="rect">
            <a:avLst/>
          </a:prstGeom>
        </p:spPr>
        <p:txBody>
          <a:bodyPr vert="horz" lIns="91440" tIns="45720" rIns="91440" bIns="45720" rtlCol="0" anchor="ctr"/>
          <a:lstStyle>
            <a:lvl1pPr algn="l">
              <a:defRPr sz="1200">
                <a:solidFill>
                  <a:schemeClr val="tx1">
                    <a:tint val="75000"/>
                  </a:schemeClr>
                </a:solidFill>
              </a:defRPr>
            </a:lvl1pPr>
          </a:lstStyle>
          <a:p>
            <a:fld id="{DE4AAAB8-6A79-4BEB-AAB1-9043C98D8BF7}" type="datetimeFigureOut">
              <a:rPr lang="en-CA" smtClean="0"/>
              <a:t>23/08/2018</a:t>
            </a:fld>
            <a:endParaRPr lang="en-CA"/>
          </a:p>
        </p:txBody>
      </p:sp>
      <p:sp>
        <p:nvSpPr>
          <p:cNvPr id="5" name="Footer Placeholder 4"/>
          <p:cNvSpPr>
            <a:spLocks noGrp="1"/>
          </p:cNvSpPr>
          <p:nvPr>
            <p:ph type="ftr" sz="quarter" idx="3"/>
          </p:nvPr>
        </p:nvSpPr>
        <p:spPr>
          <a:xfrm>
            <a:off x="14626247" y="28065058"/>
            <a:ext cx="13556033" cy="16121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30679443" y="28065058"/>
            <a:ext cx="9988656" cy="1612128"/>
          </a:xfrm>
          <a:prstGeom prst="rect">
            <a:avLst/>
          </a:prstGeom>
        </p:spPr>
        <p:txBody>
          <a:bodyPr vert="horz" lIns="91440" tIns="45720" rIns="91440" bIns="45720" rtlCol="0" anchor="ctr"/>
          <a:lstStyle>
            <a:lvl1pPr algn="r">
              <a:defRPr sz="1200">
                <a:solidFill>
                  <a:schemeClr val="tx1">
                    <a:tint val="75000"/>
                  </a:schemeClr>
                </a:solidFill>
              </a:defRPr>
            </a:lvl1pPr>
          </a:lstStyle>
          <a:p>
            <a:fld id="{CD9402F3-C2B5-4381-9FCA-6E2920E17833}" type="slidenum">
              <a:rPr lang="en-CA" smtClean="0"/>
              <a:t>‹#›</a:t>
            </a:fld>
            <a:endParaRPr lang="en-CA"/>
          </a:p>
        </p:txBody>
      </p:sp>
    </p:spTree>
    <p:extLst>
      <p:ext uri="{BB962C8B-B14F-4D97-AF65-F5344CB8AC3E}">
        <p14:creationId xmlns:p14="http://schemas.microsoft.com/office/powerpoint/2010/main" val="1660021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8.jpeg"/><Relationship Id="rId18" Type="http://schemas.openxmlformats.org/officeDocument/2006/relationships/image" Target="../media/image19.jpe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7.jpeg"/><Relationship Id="rId17" Type="http://schemas.openxmlformats.org/officeDocument/2006/relationships/image" Target="../media/image18.jpeg"/><Relationship Id="rId2" Type="http://schemas.openxmlformats.org/officeDocument/2006/relationships/notesSlide" Target="../notesSlides/notesSlide2.xml"/><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5.jpeg"/><Relationship Id="rId5" Type="http://schemas.openxmlformats.org/officeDocument/2006/relationships/image" Target="../media/image4.jpeg"/><Relationship Id="rId15" Type="http://schemas.openxmlformats.org/officeDocument/2006/relationships/image" Target="../media/image9.jpeg"/><Relationship Id="rId10" Type="http://schemas.openxmlformats.org/officeDocument/2006/relationships/image" Target="../media/image6.tiff"/><Relationship Id="rId4" Type="http://schemas.openxmlformats.org/officeDocument/2006/relationships/image" Target="../media/image5.jpeg"/><Relationship Id="rId9" Type="http://schemas.microsoft.com/office/2007/relationships/hdphoto" Target="../media/hdphoto1.wdp"/><Relationship Id="rId1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29146500" y="5058868"/>
            <a:ext cx="12495066" cy="9124148"/>
          </a:xfrm>
          <a:prstGeom prst="roundRect">
            <a:avLst>
              <a:gd name="adj" fmla="val 393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5400" b="1" dirty="0" smtClean="0">
                <a:solidFill>
                  <a:schemeClr val="accent1">
                    <a:lumMod val="50000"/>
                  </a:schemeClr>
                </a:solidFill>
              </a:rPr>
              <a:t>Results</a:t>
            </a:r>
          </a:p>
          <a:p>
            <a:r>
              <a:rPr lang="en-CA" sz="4000" b="1" dirty="0" smtClean="0">
                <a:solidFill>
                  <a:schemeClr val="accent1">
                    <a:lumMod val="50000"/>
                  </a:schemeClr>
                </a:solidFill>
              </a:rPr>
              <a:t>Geographic Variation </a:t>
            </a:r>
            <a:endParaRPr lang="en-CA" sz="3600" dirty="0">
              <a:solidFill>
                <a:schemeClr val="accent1">
                  <a:lumMod val="50000"/>
                </a:schemeClr>
              </a:solidFill>
            </a:endParaRPr>
          </a:p>
          <a:p>
            <a:pPr marL="571500" indent="-571500">
              <a:buFont typeface="Arial" panose="020B0604020202020204" pitchFamily="34" charset="0"/>
              <a:buChar char="•"/>
            </a:pPr>
            <a:endParaRPr lang="en-CA" sz="3600" dirty="0" smtClean="0">
              <a:solidFill>
                <a:schemeClr val="accent1">
                  <a:lumMod val="50000"/>
                </a:schemeClr>
              </a:solidFill>
            </a:endParaRPr>
          </a:p>
          <a:p>
            <a:endParaRPr lang="en-CA" sz="3600" dirty="0">
              <a:solidFill>
                <a:schemeClr val="accent1">
                  <a:lumMod val="50000"/>
                </a:schemeClr>
              </a:solidFill>
            </a:endParaRPr>
          </a:p>
        </p:txBody>
      </p:sp>
      <p:sp>
        <p:nvSpPr>
          <p:cNvPr id="35" name="Rounded Rectangle 34"/>
          <p:cNvSpPr/>
          <p:nvPr/>
        </p:nvSpPr>
        <p:spPr>
          <a:xfrm>
            <a:off x="12691295" y="5058867"/>
            <a:ext cx="16129791" cy="22970551"/>
          </a:xfrm>
          <a:prstGeom prst="roundRect">
            <a:avLst>
              <a:gd name="adj" fmla="val 297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5400" b="1" dirty="0" smtClean="0">
                <a:solidFill>
                  <a:schemeClr val="accent1">
                    <a:lumMod val="50000"/>
                  </a:schemeClr>
                </a:solidFill>
              </a:rPr>
              <a:t>Results</a:t>
            </a:r>
          </a:p>
          <a:p>
            <a:r>
              <a:rPr lang="en-CA" sz="4000" b="1" dirty="0" smtClean="0">
                <a:solidFill>
                  <a:schemeClr val="accent1">
                    <a:lumMod val="50000"/>
                  </a:schemeClr>
                </a:solidFill>
              </a:rPr>
              <a:t>Sex, Size &amp; Maturity</a:t>
            </a:r>
          </a:p>
          <a:p>
            <a:pPr marL="457200" indent="-457200">
              <a:buFont typeface="Arial" panose="020B0604020202020204" pitchFamily="34" charset="0"/>
              <a:buChar char="•"/>
            </a:pPr>
            <a:r>
              <a:rPr lang="en-CA" sz="2800" b="1" dirty="0" smtClean="0">
                <a:solidFill>
                  <a:schemeClr val="accent1">
                    <a:lumMod val="75000"/>
                  </a:schemeClr>
                </a:solidFill>
              </a:rPr>
              <a:t>Males</a:t>
            </a:r>
            <a:r>
              <a:rPr lang="en-CA" sz="2800" dirty="0" smtClean="0">
                <a:solidFill>
                  <a:schemeClr val="accent1">
                    <a:lumMod val="75000"/>
                  </a:schemeClr>
                </a:solidFill>
              </a:rPr>
              <a:t> have </a:t>
            </a:r>
            <a:r>
              <a:rPr lang="en-CA" sz="2800" b="1" dirty="0" smtClean="0">
                <a:solidFill>
                  <a:schemeClr val="accent1">
                    <a:lumMod val="75000"/>
                  </a:schemeClr>
                </a:solidFill>
              </a:rPr>
              <a:t>much higher</a:t>
            </a:r>
            <a:r>
              <a:rPr lang="en-CA" sz="2800" dirty="0" smtClean="0">
                <a:solidFill>
                  <a:schemeClr val="accent1">
                    <a:lumMod val="75000"/>
                  </a:schemeClr>
                </a:solidFill>
              </a:rPr>
              <a:t> loss rates than </a:t>
            </a:r>
            <a:r>
              <a:rPr lang="en-CA" sz="2800" b="1" dirty="0" smtClean="0">
                <a:solidFill>
                  <a:schemeClr val="accent1">
                    <a:lumMod val="75000"/>
                  </a:schemeClr>
                </a:solidFill>
              </a:rPr>
              <a:t>females</a:t>
            </a:r>
            <a:r>
              <a:rPr lang="en-CA" sz="2800" dirty="0" smtClean="0">
                <a:solidFill>
                  <a:schemeClr val="accent1">
                    <a:lumMod val="75000"/>
                  </a:schemeClr>
                </a:solidFill>
              </a:rPr>
              <a:t> with similar size and maturity stage. </a:t>
            </a:r>
          </a:p>
          <a:p>
            <a:pPr marL="457200" indent="-457200">
              <a:buFont typeface="Arial" panose="020B0604020202020204" pitchFamily="34" charset="0"/>
              <a:buChar char="•"/>
            </a:pPr>
            <a:r>
              <a:rPr lang="en-CA" sz="2800" dirty="0" smtClean="0">
                <a:solidFill>
                  <a:schemeClr val="accent1">
                    <a:lumMod val="75000"/>
                  </a:schemeClr>
                </a:solidFill>
              </a:rPr>
              <a:t>The </a:t>
            </a:r>
            <a:r>
              <a:rPr lang="en-CA" sz="2800" b="1" dirty="0" smtClean="0">
                <a:solidFill>
                  <a:schemeClr val="accent1">
                    <a:lumMod val="75000"/>
                  </a:schemeClr>
                </a:solidFill>
              </a:rPr>
              <a:t>most commonly lost</a:t>
            </a:r>
            <a:r>
              <a:rPr lang="en-CA" sz="2800" dirty="0" smtClean="0">
                <a:solidFill>
                  <a:schemeClr val="accent1">
                    <a:lumMod val="75000"/>
                  </a:schemeClr>
                </a:solidFill>
              </a:rPr>
              <a:t> pereiopod among mature crab and immature males is the </a:t>
            </a:r>
            <a:r>
              <a:rPr lang="en-CA" sz="2800" b="1" dirty="0" smtClean="0">
                <a:solidFill>
                  <a:schemeClr val="accent1">
                    <a:lumMod val="75000"/>
                  </a:schemeClr>
                </a:solidFill>
              </a:rPr>
              <a:t>1</a:t>
            </a:r>
            <a:r>
              <a:rPr lang="en-CA" sz="2800" b="1" baseline="30000" dirty="0" smtClean="0">
                <a:solidFill>
                  <a:schemeClr val="accent1">
                    <a:lumMod val="75000"/>
                  </a:schemeClr>
                </a:solidFill>
              </a:rPr>
              <a:t>st</a:t>
            </a:r>
            <a:r>
              <a:rPr lang="en-CA" sz="2800" b="1" dirty="0" smtClean="0">
                <a:solidFill>
                  <a:schemeClr val="accent1">
                    <a:lumMod val="75000"/>
                  </a:schemeClr>
                </a:solidFill>
              </a:rPr>
              <a:t> walking leg </a:t>
            </a:r>
            <a:r>
              <a:rPr lang="en-CA" sz="2800" dirty="0" smtClean="0">
                <a:solidFill>
                  <a:schemeClr val="accent1">
                    <a:lumMod val="75000"/>
                  </a:schemeClr>
                </a:solidFill>
              </a:rPr>
              <a:t>while the </a:t>
            </a:r>
            <a:r>
              <a:rPr lang="en-CA" sz="2800" b="1" dirty="0" smtClean="0">
                <a:solidFill>
                  <a:schemeClr val="accent1">
                    <a:lumMod val="75000"/>
                  </a:schemeClr>
                </a:solidFill>
              </a:rPr>
              <a:t>least commonly lost </a:t>
            </a:r>
            <a:r>
              <a:rPr lang="en-CA" sz="2800" dirty="0" smtClean="0">
                <a:solidFill>
                  <a:schemeClr val="accent1">
                    <a:lumMod val="75000"/>
                  </a:schemeClr>
                </a:solidFill>
              </a:rPr>
              <a:t>one is the </a:t>
            </a:r>
            <a:r>
              <a:rPr lang="en-CA" sz="2800" b="1" dirty="0" smtClean="0">
                <a:solidFill>
                  <a:schemeClr val="accent1">
                    <a:lumMod val="75000"/>
                  </a:schemeClr>
                </a:solidFill>
              </a:rPr>
              <a:t>cheliped</a:t>
            </a:r>
            <a:r>
              <a:rPr lang="en-CA" sz="2800" dirty="0" smtClean="0">
                <a:solidFill>
                  <a:schemeClr val="accent1">
                    <a:lumMod val="75000"/>
                  </a:schemeClr>
                </a:solidFill>
              </a:rPr>
              <a:t>.</a:t>
            </a:r>
            <a:endParaRPr lang="en-CA" sz="3600" dirty="0">
              <a:solidFill>
                <a:schemeClr val="accent1">
                  <a:lumMod val="50000"/>
                </a:schemeClr>
              </a:solidFill>
            </a:endParaRPr>
          </a:p>
          <a:p>
            <a:pPr marL="571500" indent="-571500">
              <a:buFont typeface="Arial" panose="020B0604020202020204" pitchFamily="34" charset="0"/>
              <a:buChar char="•"/>
            </a:pPr>
            <a:endParaRPr lang="en-CA" sz="3600" dirty="0" smtClean="0">
              <a:solidFill>
                <a:schemeClr val="accent1">
                  <a:lumMod val="50000"/>
                </a:schemeClr>
              </a:solidFill>
            </a:endParaRPr>
          </a:p>
          <a:p>
            <a:pPr marL="571500" indent="-571500">
              <a:buFont typeface="Arial" panose="020B0604020202020204" pitchFamily="34" charset="0"/>
              <a:buChar char="•"/>
            </a:pPr>
            <a:endParaRPr lang="en-CA" sz="3600" dirty="0">
              <a:solidFill>
                <a:schemeClr val="accent1">
                  <a:lumMod val="50000"/>
                </a:schemeClr>
              </a:solidFill>
            </a:endParaRPr>
          </a:p>
          <a:p>
            <a:pPr marL="571500" indent="-571500">
              <a:buFont typeface="Arial" panose="020B0604020202020204" pitchFamily="34" charset="0"/>
              <a:buChar char="•"/>
            </a:pPr>
            <a:endParaRPr lang="en-CA" sz="3600" dirty="0" smtClean="0">
              <a:solidFill>
                <a:schemeClr val="accent1">
                  <a:lumMod val="50000"/>
                </a:schemeClr>
              </a:solidFill>
            </a:endParaRPr>
          </a:p>
          <a:p>
            <a:pPr marL="571500" indent="-571500">
              <a:buFont typeface="Arial" panose="020B0604020202020204" pitchFamily="34" charset="0"/>
              <a:buChar char="•"/>
            </a:pPr>
            <a:endParaRPr lang="en-CA" sz="3600" dirty="0">
              <a:solidFill>
                <a:schemeClr val="accent1">
                  <a:lumMod val="50000"/>
                </a:schemeClr>
              </a:solidFill>
            </a:endParaRPr>
          </a:p>
          <a:p>
            <a:pPr marL="571500" indent="-571500">
              <a:buFont typeface="Arial" panose="020B0604020202020204" pitchFamily="34" charset="0"/>
              <a:buChar char="•"/>
            </a:pPr>
            <a:endParaRPr lang="en-CA" sz="3600" dirty="0" smtClean="0">
              <a:solidFill>
                <a:schemeClr val="accent1">
                  <a:lumMod val="50000"/>
                </a:schemeClr>
              </a:solidFill>
            </a:endParaRPr>
          </a:p>
          <a:p>
            <a:pPr marL="571500" indent="-571500">
              <a:buFont typeface="Arial" panose="020B0604020202020204" pitchFamily="34" charset="0"/>
              <a:buChar char="•"/>
            </a:pPr>
            <a:endParaRPr lang="en-CA" sz="3600" dirty="0">
              <a:solidFill>
                <a:schemeClr val="accent1">
                  <a:lumMod val="50000"/>
                </a:schemeClr>
              </a:solidFill>
            </a:endParaRPr>
          </a:p>
          <a:p>
            <a:pPr marL="571500" indent="-571500">
              <a:buFont typeface="Arial" panose="020B0604020202020204" pitchFamily="34" charset="0"/>
              <a:buChar char="•"/>
            </a:pPr>
            <a:endParaRPr lang="en-CA" sz="3600" dirty="0" smtClean="0">
              <a:solidFill>
                <a:schemeClr val="accent1">
                  <a:lumMod val="50000"/>
                </a:schemeClr>
              </a:solidFill>
            </a:endParaRPr>
          </a:p>
          <a:p>
            <a:pPr marL="571500" indent="-571500">
              <a:buFont typeface="Arial" panose="020B0604020202020204" pitchFamily="34" charset="0"/>
              <a:buChar char="•"/>
            </a:pPr>
            <a:endParaRPr lang="en-CA" sz="3600" dirty="0" smtClean="0">
              <a:solidFill>
                <a:schemeClr val="accent1">
                  <a:lumMod val="50000"/>
                </a:schemeClr>
              </a:solidFill>
            </a:endParaRPr>
          </a:p>
          <a:p>
            <a:pPr marL="571500" indent="-571500">
              <a:buFont typeface="Arial" panose="020B0604020202020204" pitchFamily="34" charset="0"/>
              <a:buChar char="•"/>
            </a:pPr>
            <a:endParaRPr lang="en-CA" sz="3600" dirty="0">
              <a:solidFill>
                <a:schemeClr val="accent1">
                  <a:lumMod val="50000"/>
                </a:schemeClr>
              </a:solidFill>
            </a:endParaRPr>
          </a:p>
          <a:p>
            <a:pPr marL="571500" indent="-571500">
              <a:buFont typeface="Arial" panose="020B0604020202020204" pitchFamily="34" charset="0"/>
              <a:buChar char="•"/>
            </a:pPr>
            <a:endParaRPr lang="en-CA" sz="3600" dirty="0" smtClean="0">
              <a:solidFill>
                <a:schemeClr val="accent1">
                  <a:lumMod val="50000"/>
                </a:schemeClr>
              </a:solidFill>
            </a:endParaRPr>
          </a:p>
          <a:p>
            <a:pPr marL="571500" indent="-571500">
              <a:buFont typeface="Arial" panose="020B0604020202020204" pitchFamily="34" charset="0"/>
              <a:buChar char="•"/>
            </a:pPr>
            <a:endParaRPr lang="en-CA" sz="3600" dirty="0">
              <a:solidFill>
                <a:schemeClr val="accent1">
                  <a:lumMod val="50000"/>
                </a:schemeClr>
              </a:solidFill>
            </a:endParaRPr>
          </a:p>
          <a:p>
            <a:pPr marL="571500" indent="-571500">
              <a:buFont typeface="Arial" panose="020B0604020202020204" pitchFamily="34" charset="0"/>
              <a:buChar char="•"/>
            </a:pPr>
            <a:endParaRPr lang="en-CA" sz="3600" dirty="0" smtClean="0">
              <a:solidFill>
                <a:schemeClr val="accent1">
                  <a:lumMod val="75000"/>
                </a:schemeClr>
              </a:solidFill>
            </a:endParaRPr>
          </a:p>
          <a:p>
            <a:pPr marL="571500" indent="-571500">
              <a:buFont typeface="Arial" panose="020B0604020202020204" pitchFamily="34" charset="0"/>
              <a:buChar char="•"/>
            </a:pPr>
            <a:endParaRPr lang="en-CA" sz="3600" dirty="0" smtClean="0">
              <a:solidFill>
                <a:schemeClr val="accent1">
                  <a:lumMod val="75000"/>
                </a:schemeClr>
              </a:solidFill>
            </a:endParaRPr>
          </a:p>
          <a:p>
            <a:pPr marL="457200" indent="-457200">
              <a:buFont typeface="Arial" panose="020B0604020202020204" pitchFamily="34" charset="0"/>
              <a:buChar char="•"/>
            </a:pPr>
            <a:r>
              <a:rPr lang="en-CA" sz="2800" dirty="0">
                <a:solidFill>
                  <a:schemeClr val="accent1">
                    <a:lumMod val="75000"/>
                  </a:schemeClr>
                </a:solidFill>
              </a:rPr>
              <a:t>Only among </a:t>
            </a:r>
            <a:r>
              <a:rPr lang="en-CA" sz="2800" b="1" dirty="0">
                <a:solidFill>
                  <a:schemeClr val="accent1">
                    <a:lumMod val="75000"/>
                  </a:schemeClr>
                </a:solidFill>
              </a:rPr>
              <a:t>mature males </a:t>
            </a:r>
            <a:r>
              <a:rPr lang="en-CA" sz="2800" dirty="0">
                <a:solidFill>
                  <a:schemeClr val="accent1">
                    <a:lumMod val="75000"/>
                  </a:schemeClr>
                </a:solidFill>
              </a:rPr>
              <a:t>do the loss rates </a:t>
            </a:r>
            <a:r>
              <a:rPr lang="en-CA" sz="2800" b="1" dirty="0">
                <a:solidFill>
                  <a:schemeClr val="accent1">
                    <a:lumMod val="75000"/>
                  </a:schemeClr>
                </a:solidFill>
              </a:rPr>
              <a:t>vary with size</a:t>
            </a:r>
            <a:r>
              <a:rPr lang="en-CA" sz="2800" dirty="0">
                <a:solidFill>
                  <a:schemeClr val="accent1">
                    <a:lumMod val="75000"/>
                  </a:schemeClr>
                </a:solidFill>
              </a:rPr>
              <a:t>: </a:t>
            </a:r>
            <a:r>
              <a:rPr lang="en-CA" sz="2800" b="1" dirty="0" smtClean="0">
                <a:solidFill>
                  <a:schemeClr val="accent1">
                    <a:lumMod val="75000"/>
                  </a:schemeClr>
                </a:solidFill>
              </a:rPr>
              <a:t>mid-sized male </a:t>
            </a:r>
            <a:r>
              <a:rPr lang="en-CA" sz="2800" dirty="0" smtClean="0">
                <a:solidFill>
                  <a:schemeClr val="accent1">
                    <a:lumMod val="75000"/>
                  </a:schemeClr>
                </a:solidFill>
              </a:rPr>
              <a:t>rates </a:t>
            </a:r>
            <a:r>
              <a:rPr lang="en-CA" sz="2800" dirty="0">
                <a:solidFill>
                  <a:schemeClr val="accent1">
                    <a:lumMod val="75000"/>
                  </a:schemeClr>
                </a:solidFill>
              </a:rPr>
              <a:t>are on average up to </a:t>
            </a:r>
            <a:r>
              <a:rPr lang="en-CA" sz="2800" b="1" dirty="0">
                <a:solidFill>
                  <a:schemeClr val="accent1">
                    <a:lumMod val="75000"/>
                  </a:schemeClr>
                </a:solidFill>
              </a:rPr>
              <a:t>4 times higher </a:t>
            </a:r>
            <a:r>
              <a:rPr lang="en-CA" sz="2800" dirty="0">
                <a:solidFill>
                  <a:schemeClr val="accent1">
                    <a:lumMod val="75000"/>
                  </a:schemeClr>
                </a:solidFill>
              </a:rPr>
              <a:t>than those of </a:t>
            </a:r>
            <a:r>
              <a:rPr lang="en-CA" sz="2800" dirty="0" smtClean="0">
                <a:solidFill>
                  <a:schemeClr val="accent1">
                    <a:lumMod val="75000"/>
                  </a:schemeClr>
                </a:solidFill>
              </a:rPr>
              <a:t>larger </a:t>
            </a:r>
            <a:r>
              <a:rPr lang="en-CA" sz="2800" dirty="0">
                <a:solidFill>
                  <a:schemeClr val="accent1">
                    <a:lumMod val="75000"/>
                  </a:schemeClr>
                </a:solidFill>
              </a:rPr>
              <a:t>males</a:t>
            </a:r>
            <a:r>
              <a:rPr lang="en-CA" sz="2800" dirty="0" smtClean="0">
                <a:solidFill>
                  <a:schemeClr val="accent1">
                    <a:lumMod val="75000"/>
                  </a:schemeClr>
                </a:solidFill>
              </a:rPr>
              <a:t>.</a:t>
            </a:r>
          </a:p>
          <a:p>
            <a:pPr marL="457200" indent="-457200">
              <a:buFont typeface="Arial" panose="020B0604020202020204" pitchFamily="34" charset="0"/>
              <a:buChar char="•"/>
            </a:pPr>
            <a:r>
              <a:rPr lang="en-CA" sz="2800" dirty="0" smtClean="0">
                <a:solidFill>
                  <a:schemeClr val="accent1">
                    <a:lumMod val="75000"/>
                  </a:schemeClr>
                </a:solidFill>
              </a:rPr>
              <a:t>Similarly, </a:t>
            </a:r>
            <a:r>
              <a:rPr lang="en-CA" sz="2800" b="1" dirty="0" smtClean="0">
                <a:solidFill>
                  <a:schemeClr val="accent1">
                    <a:lumMod val="75000"/>
                  </a:schemeClr>
                </a:solidFill>
              </a:rPr>
              <a:t>small </a:t>
            </a:r>
            <a:r>
              <a:rPr lang="en-CA" sz="2800" dirty="0">
                <a:solidFill>
                  <a:schemeClr val="accent1">
                    <a:lumMod val="75000"/>
                  </a:schemeClr>
                </a:solidFill>
              </a:rPr>
              <a:t>mature </a:t>
            </a:r>
            <a:r>
              <a:rPr lang="en-CA" sz="2800" dirty="0" smtClean="0">
                <a:solidFill>
                  <a:schemeClr val="accent1">
                    <a:lumMod val="75000"/>
                  </a:schemeClr>
                </a:solidFill>
              </a:rPr>
              <a:t>male crab </a:t>
            </a:r>
            <a:r>
              <a:rPr lang="en-CA" sz="2800" dirty="0">
                <a:solidFill>
                  <a:schemeClr val="accent1">
                    <a:lumMod val="75000"/>
                  </a:schemeClr>
                </a:solidFill>
              </a:rPr>
              <a:t>have </a:t>
            </a:r>
            <a:r>
              <a:rPr lang="en-CA" sz="2800" dirty="0" smtClean="0">
                <a:solidFill>
                  <a:schemeClr val="accent1">
                    <a:lumMod val="75000"/>
                  </a:schemeClr>
                </a:solidFill>
              </a:rPr>
              <a:t>much </a:t>
            </a:r>
            <a:r>
              <a:rPr lang="en-CA" sz="2800" b="1" dirty="0" smtClean="0">
                <a:solidFill>
                  <a:schemeClr val="accent1">
                    <a:lumMod val="75000"/>
                  </a:schemeClr>
                </a:solidFill>
              </a:rPr>
              <a:t>lower</a:t>
            </a:r>
            <a:r>
              <a:rPr lang="en-CA" sz="2800" dirty="0" smtClean="0">
                <a:solidFill>
                  <a:schemeClr val="accent1">
                    <a:lumMod val="75000"/>
                  </a:schemeClr>
                </a:solidFill>
              </a:rPr>
              <a:t> loss rates than </a:t>
            </a:r>
            <a:r>
              <a:rPr lang="en-CA" sz="2800" b="1" dirty="0" smtClean="0">
                <a:solidFill>
                  <a:schemeClr val="accent1">
                    <a:lumMod val="75000"/>
                  </a:schemeClr>
                </a:solidFill>
              </a:rPr>
              <a:t>mid-sized</a:t>
            </a:r>
            <a:r>
              <a:rPr lang="en-CA" sz="2800" dirty="0" smtClean="0">
                <a:solidFill>
                  <a:schemeClr val="accent1">
                    <a:lumMod val="75000"/>
                  </a:schemeClr>
                </a:solidFill>
              </a:rPr>
              <a:t> mature males, though the number of samples is low at these sizes so the corresponding rates are more uncertain.</a:t>
            </a:r>
          </a:p>
          <a:p>
            <a:pPr marL="457200" indent="-457200">
              <a:buFont typeface="Arial" panose="020B0604020202020204" pitchFamily="34" charset="0"/>
              <a:buChar char="•"/>
            </a:pPr>
            <a:r>
              <a:rPr lang="en-CA" sz="2800" b="1" dirty="0" smtClean="0">
                <a:solidFill>
                  <a:schemeClr val="accent1">
                    <a:lumMod val="75000"/>
                  </a:schemeClr>
                </a:solidFill>
              </a:rPr>
              <a:t>Mature crab</a:t>
            </a:r>
            <a:r>
              <a:rPr lang="en-CA" sz="2800" dirty="0" smtClean="0">
                <a:solidFill>
                  <a:schemeClr val="accent1">
                    <a:lumMod val="75000"/>
                  </a:schemeClr>
                </a:solidFill>
              </a:rPr>
              <a:t> lose </a:t>
            </a:r>
            <a:r>
              <a:rPr lang="en-CA" sz="2800" dirty="0">
                <a:solidFill>
                  <a:schemeClr val="accent1">
                    <a:lumMod val="75000"/>
                  </a:schemeClr>
                </a:solidFill>
              </a:rPr>
              <a:t>their pereiopods </a:t>
            </a:r>
            <a:r>
              <a:rPr lang="en-CA" sz="2800" b="1" dirty="0" smtClean="0">
                <a:solidFill>
                  <a:schemeClr val="accent1">
                    <a:lumMod val="75000"/>
                  </a:schemeClr>
                </a:solidFill>
              </a:rPr>
              <a:t>2 to 5 times more </a:t>
            </a:r>
            <a:r>
              <a:rPr lang="en-CA" sz="2800" dirty="0" smtClean="0">
                <a:solidFill>
                  <a:schemeClr val="accent1">
                    <a:lumMod val="75000"/>
                  </a:schemeClr>
                </a:solidFill>
              </a:rPr>
              <a:t>than immature </a:t>
            </a:r>
            <a:r>
              <a:rPr lang="en-CA" sz="2800" dirty="0">
                <a:solidFill>
                  <a:schemeClr val="accent1">
                    <a:lumMod val="75000"/>
                  </a:schemeClr>
                </a:solidFill>
              </a:rPr>
              <a:t>crab of comparable </a:t>
            </a:r>
            <a:r>
              <a:rPr lang="en-CA" sz="2800" dirty="0" smtClean="0">
                <a:solidFill>
                  <a:schemeClr val="accent1">
                    <a:lumMod val="75000"/>
                  </a:schemeClr>
                </a:solidFill>
              </a:rPr>
              <a:t>sizes.</a:t>
            </a:r>
          </a:p>
          <a:p>
            <a:pPr marL="457200" indent="-457200">
              <a:buFont typeface="Arial" panose="020B0604020202020204" pitchFamily="34" charset="0"/>
              <a:buChar char="•"/>
            </a:pPr>
            <a:endParaRPr lang="en-CA" sz="2800" dirty="0">
              <a:solidFill>
                <a:schemeClr val="accent1">
                  <a:lumMod val="75000"/>
                </a:schemeClr>
              </a:solidFill>
            </a:endParaRPr>
          </a:p>
          <a:p>
            <a:r>
              <a:rPr lang="en-CA" sz="4000" b="1" dirty="0" smtClean="0">
                <a:solidFill>
                  <a:schemeClr val="accent1">
                    <a:lumMod val="50000"/>
                  </a:schemeClr>
                </a:solidFill>
              </a:rPr>
              <a:t>Variation through time</a:t>
            </a:r>
          </a:p>
          <a:p>
            <a:pPr marL="457200" indent="-457200">
              <a:buFont typeface="Arial" panose="020B0604020202020204" pitchFamily="34" charset="0"/>
              <a:buChar char="•"/>
            </a:pPr>
            <a:r>
              <a:rPr lang="en-CA" sz="2800" dirty="0" smtClean="0">
                <a:solidFill>
                  <a:schemeClr val="accent1">
                    <a:lumMod val="75000"/>
                  </a:schemeClr>
                </a:solidFill>
              </a:rPr>
              <a:t>Loss rates among </a:t>
            </a:r>
            <a:r>
              <a:rPr lang="en-CA" sz="2800" b="1" dirty="0" smtClean="0">
                <a:solidFill>
                  <a:schemeClr val="accent1">
                    <a:lumMod val="75000"/>
                  </a:schemeClr>
                </a:solidFill>
              </a:rPr>
              <a:t>mid-sized mature males </a:t>
            </a:r>
            <a:r>
              <a:rPr lang="en-CA" sz="2800" dirty="0" smtClean="0">
                <a:solidFill>
                  <a:schemeClr val="accent1">
                    <a:lumMod val="75000"/>
                  </a:schemeClr>
                </a:solidFill>
              </a:rPr>
              <a:t>is generally high through time, but there are periodic pulses where rates are relatively higher and these correlate with higher abundance of commercial-sized males.</a:t>
            </a:r>
          </a:p>
          <a:p>
            <a:pPr marL="457200" indent="-457200">
              <a:buFont typeface="Arial" panose="020B0604020202020204" pitchFamily="34" charset="0"/>
              <a:buChar char="•"/>
            </a:pPr>
            <a:endParaRPr lang="en-CA" sz="2800" dirty="0" smtClean="0">
              <a:solidFill>
                <a:schemeClr val="accent1">
                  <a:lumMod val="75000"/>
                </a:schemeClr>
              </a:solidFill>
            </a:endParaRPr>
          </a:p>
          <a:p>
            <a:pPr marL="457200" indent="-457200">
              <a:buFont typeface="Arial" panose="020B0604020202020204" pitchFamily="34" charset="0"/>
              <a:buChar char="•"/>
            </a:pPr>
            <a:endParaRPr lang="en-CA" sz="2800" dirty="0">
              <a:solidFill>
                <a:schemeClr val="accent1">
                  <a:lumMod val="75000"/>
                </a:schemeClr>
              </a:solidFill>
            </a:endParaRPr>
          </a:p>
          <a:p>
            <a:pPr marL="457200" indent="-457200">
              <a:buFont typeface="Arial" panose="020B0604020202020204" pitchFamily="34" charset="0"/>
              <a:buChar char="•"/>
            </a:pPr>
            <a:endParaRPr lang="en-CA" sz="2800" dirty="0" smtClean="0">
              <a:solidFill>
                <a:schemeClr val="accent1">
                  <a:lumMod val="75000"/>
                </a:schemeClr>
              </a:solidFill>
            </a:endParaRPr>
          </a:p>
          <a:p>
            <a:pPr marL="457200" indent="-457200">
              <a:buFont typeface="Arial" panose="020B0604020202020204" pitchFamily="34" charset="0"/>
              <a:buChar char="•"/>
            </a:pPr>
            <a:endParaRPr lang="en-CA" sz="2800" dirty="0">
              <a:solidFill>
                <a:schemeClr val="accent1">
                  <a:lumMod val="75000"/>
                </a:schemeClr>
              </a:solidFill>
            </a:endParaRPr>
          </a:p>
          <a:p>
            <a:pPr marL="457200" indent="-457200">
              <a:buFont typeface="Arial" panose="020B0604020202020204" pitchFamily="34" charset="0"/>
              <a:buChar char="•"/>
            </a:pPr>
            <a:endParaRPr lang="en-CA" sz="2800" dirty="0" smtClean="0">
              <a:solidFill>
                <a:schemeClr val="accent1">
                  <a:lumMod val="75000"/>
                </a:schemeClr>
              </a:solidFill>
            </a:endParaRPr>
          </a:p>
          <a:p>
            <a:pPr marL="457200" indent="-457200">
              <a:buFont typeface="Arial" panose="020B0604020202020204" pitchFamily="34" charset="0"/>
              <a:buChar char="•"/>
            </a:pPr>
            <a:endParaRPr lang="en-CA" sz="2800" dirty="0">
              <a:solidFill>
                <a:schemeClr val="accent1">
                  <a:lumMod val="75000"/>
                </a:schemeClr>
              </a:solidFill>
            </a:endParaRPr>
          </a:p>
          <a:p>
            <a:pPr marL="457200" indent="-457200">
              <a:buFont typeface="Arial" panose="020B0604020202020204" pitchFamily="34" charset="0"/>
              <a:buChar char="•"/>
            </a:pPr>
            <a:endParaRPr lang="en-CA" sz="2800" dirty="0" smtClean="0">
              <a:solidFill>
                <a:schemeClr val="accent1">
                  <a:lumMod val="75000"/>
                </a:schemeClr>
              </a:solidFill>
            </a:endParaRPr>
          </a:p>
          <a:p>
            <a:pPr marL="457200" indent="-457200">
              <a:buFont typeface="Arial" panose="020B0604020202020204" pitchFamily="34" charset="0"/>
              <a:buChar char="•"/>
            </a:pPr>
            <a:endParaRPr lang="en-CA" sz="2800" dirty="0">
              <a:solidFill>
                <a:schemeClr val="accent1">
                  <a:lumMod val="75000"/>
                </a:schemeClr>
              </a:solidFill>
            </a:endParaRPr>
          </a:p>
          <a:p>
            <a:pPr marL="457200" indent="-457200">
              <a:buFont typeface="Arial" panose="020B0604020202020204" pitchFamily="34" charset="0"/>
              <a:buChar char="•"/>
            </a:pPr>
            <a:endParaRPr lang="en-CA" sz="2800" dirty="0" smtClean="0">
              <a:solidFill>
                <a:schemeClr val="accent1">
                  <a:lumMod val="75000"/>
                </a:schemeClr>
              </a:solidFill>
            </a:endParaRPr>
          </a:p>
          <a:p>
            <a:pPr marL="457200" indent="-457200">
              <a:buFont typeface="Arial" panose="020B0604020202020204" pitchFamily="34" charset="0"/>
              <a:buChar char="•"/>
            </a:pPr>
            <a:endParaRPr lang="en-CA" sz="2800" dirty="0">
              <a:solidFill>
                <a:schemeClr val="accent1">
                  <a:lumMod val="75000"/>
                </a:schemeClr>
              </a:solidFill>
            </a:endParaRPr>
          </a:p>
          <a:p>
            <a:pPr marL="457200" indent="-457200">
              <a:buFont typeface="Arial" panose="020B0604020202020204" pitchFamily="34" charset="0"/>
              <a:buChar char="•"/>
            </a:pPr>
            <a:endParaRPr lang="en-CA" sz="2800" dirty="0" smtClean="0">
              <a:solidFill>
                <a:schemeClr val="accent1">
                  <a:lumMod val="75000"/>
                </a:schemeClr>
              </a:solidFill>
            </a:endParaRPr>
          </a:p>
          <a:p>
            <a:pPr marL="457200" indent="-457200">
              <a:buFont typeface="Arial" panose="020B0604020202020204" pitchFamily="34" charset="0"/>
              <a:buChar char="•"/>
            </a:pPr>
            <a:endParaRPr lang="en-CA" sz="2800" dirty="0">
              <a:solidFill>
                <a:schemeClr val="accent1">
                  <a:lumMod val="75000"/>
                </a:schemeClr>
              </a:solidFill>
            </a:endParaRPr>
          </a:p>
          <a:p>
            <a:pPr marL="457200" indent="-457200">
              <a:buFont typeface="Arial" panose="020B0604020202020204" pitchFamily="34" charset="0"/>
              <a:buChar char="•"/>
            </a:pPr>
            <a:endParaRPr lang="en-CA" sz="2800" dirty="0" smtClean="0">
              <a:solidFill>
                <a:schemeClr val="accent1">
                  <a:lumMod val="75000"/>
                </a:schemeClr>
              </a:solidFill>
            </a:endParaRPr>
          </a:p>
          <a:p>
            <a:pPr marL="457200" indent="-457200">
              <a:buFont typeface="Arial" panose="020B0604020202020204" pitchFamily="34" charset="0"/>
              <a:buChar char="•"/>
            </a:pPr>
            <a:endParaRPr lang="en-CA" sz="2800" dirty="0">
              <a:solidFill>
                <a:schemeClr val="accent1">
                  <a:lumMod val="75000"/>
                </a:schemeClr>
              </a:solidFill>
            </a:endParaRPr>
          </a:p>
          <a:p>
            <a:pPr marL="457200" indent="-457200">
              <a:buFont typeface="Arial" panose="020B0604020202020204" pitchFamily="34" charset="0"/>
              <a:buChar char="•"/>
            </a:pPr>
            <a:endParaRPr lang="en-CA" sz="2800" dirty="0" smtClean="0">
              <a:solidFill>
                <a:schemeClr val="accent1">
                  <a:lumMod val="75000"/>
                </a:schemeClr>
              </a:solidFill>
            </a:endParaRPr>
          </a:p>
          <a:p>
            <a:pPr marL="457200" indent="-457200">
              <a:buFont typeface="Arial" panose="020B0604020202020204" pitchFamily="34" charset="0"/>
              <a:buChar char="•"/>
            </a:pPr>
            <a:endParaRPr lang="en-CA" sz="2800" dirty="0">
              <a:solidFill>
                <a:schemeClr val="accent1">
                  <a:lumMod val="75000"/>
                </a:schemeClr>
              </a:solidFill>
            </a:endParaRPr>
          </a:p>
          <a:p>
            <a:pPr marL="457200" indent="-457200">
              <a:buFont typeface="Arial" panose="020B0604020202020204" pitchFamily="34" charset="0"/>
              <a:buChar char="•"/>
            </a:pPr>
            <a:endParaRPr lang="en-CA" sz="2800" dirty="0" smtClean="0">
              <a:solidFill>
                <a:schemeClr val="accent1">
                  <a:lumMod val="75000"/>
                </a:schemeClr>
              </a:solidFill>
            </a:endParaRPr>
          </a:p>
          <a:p>
            <a:pPr marL="457200" indent="-457200">
              <a:buFont typeface="Arial" panose="020B0604020202020204" pitchFamily="34" charset="0"/>
              <a:buChar char="•"/>
            </a:pPr>
            <a:r>
              <a:rPr lang="en-CA" sz="2800" b="1" dirty="0" smtClean="0">
                <a:solidFill>
                  <a:schemeClr val="accent1">
                    <a:lumMod val="75000"/>
                  </a:schemeClr>
                </a:solidFill>
              </a:rPr>
              <a:t>2017</a:t>
            </a:r>
            <a:r>
              <a:rPr lang="en-CA" sz="2800" dirty="0" smtClean="0">
                <a:solidFill>
                  <a:schemeClr val="accent1">
                    <a:lumMod val="75000"/>
                  </a:schemeClr>
                </a:solidFill>
              </a:rPr>
              <a:t> stands out from others in having high rates across all sizes, even among larger crab. This year was also associated with an exceptionally </a:t>
            </a:r>
            <a:r>
              <a:rPr lang="en-CA" sz="2800" b="1" dirty="0" smtClean="0">
                <a:solidFill>
                  <a:schemeClr val="accent1">
                    <a:lumMod val="75000"/>
                  </a:schemeClr>
                </a:solidFill>
              </a:rPr>
              <a:t>high mortality </a:t>
            </a:r>
            <a:r>
              <a:rPr lang="en-CA" sz="2800" dirty="0" smtClean="0">
                <a:solidFill>
                  <a:schemeClr val="accent1">
                    <a:lumMod val="75000"/>
                  </a:schemeClr>
                </a:solidFill>
              </a:rPr>
              <a:t>event.</a:t>
            </a:r>
          </a:p>
          <a:p>
            <a:pPr marL="457200" indent="-457200">
              <a:buFont typeface="Arial" panose="020B0604020202020204" pitchFamily="34" charset="0"/>
              <a:buChar char="•"/>
            </a:pPr>
            <a:endParaRPr lang="en-CA" sz="2800" dirty="0">
              <a:solidFill>
                <a:schemeClr val="accent1">
                  <a:lumMod val="75000"/>
                </a:schemeClr>
              </a:solidFill>
            </a:endParaRPr>
          </a:p>
          <a:p>
            <a:pPr marL="457200" indent="-457200">
              <a:buFont typeface="Arial" panose="020B0604020202020204" pitchFamily="34" charset="0"/>
              <a:buChar char="•"/>
            </a:pPr>
            <a:endParaRPr lang="en-CA" sz="2800" dirty="0" smtClean="0">
              <a:solidFill>
                <a:schemeClr val="accent1">
                  <a:lumMod val="75000"/>
                </a:schemeClr>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70" y="28551924"/>
            <a:ext cx="11335364" cy="1574289"/>
          </a:xfrm>
          <a:prstGeom prst="rect">
            <a:avLst/>
          </a:prstGeom>
        </p:spPr>
      </p:pic>
      <p:sp>
        <p:nvSpPr>
          <p:cNvPr id="10" name="Rounded Rectangle 9"/>
          <p:cNvSpPr/>
          <p:nvPr/>
        </p:nvSpPr>
        <p:spPr>
          <a:xfrm>
            <a:off x="6870497" y="1128583"/>
            <a:ext cx="29210598" cy="3533890"/>
          </a:xfrm>
          <a:prstGeom prst="roundRect">
            <a:avLst>
              <a:gd name="adj" fmla="val 1112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0" b="1" dirty="0" smtClean="0">
                <a:solidFill>
                  <a:schemeClr val="accent1">
                    <a:lumMod val="50000"/>
                  </a:schemeClr>
                </a:solidFill>
              </a:rPr>
              <a:t>Pereiopod Loss Rates in </a:t>
            </a:r>
            <a:r>
              <a:rPr lang="en-CA" sz="8000" b="1" dirty="0">
                <a:solidFill>
                  <a:schemeClr val="accent1">
                    <a:lumMod val="50000"/>
                  </a:schemeClr>
                </a:solidFill>
              </a:rPr>
              <a:t>a </a:t>
            </a:r>
            <a:r>
              <a:rPr lang="en-CA" sz="8000" b="1" dirty="0" smtClean="0">
                <a:solidFill>
                  <a:schemeClr val="accent1">
                    <a:lumMod val="50000"/>
                  </a:schemeClr>
                </a:solidFill>
              </a:rPr>
              <a:t>Population of Snow </a:t>
            </a:r>
            <a:r>
              <a:rPr lang="en-CA" sz="8000" b="1" dirty="0">
                <a:solidFill>
                  <a:schemeClr val="accent1">
                    <a:lumMod val="50000"/>
                  </a:schemeClr>
                </a:solidFill>
              </a:rPr>
              <a:t>Crab (</a:t>
            </a:r>
            <a:r>
              <a:rPr lang="en-CA" sz="8000" b="1" i="1" dirty="0" err="1">
                <a:solidFill>
                  <a:schemeClr val="accent1">
                    <a:lumMod val="50000"/>
                  </a:schemeClr>
                </a:solidFill>
              </a:rPr>
              <a:t>Chionoecetes</a:t>
            </a:r>
            <a:r>
              <a:rPr lang="en-CA" sz="8000" b="1" i="1" dirty="0">
                <a:solidFill>
                  <a:schemeClr val="accent1">
                    <a:lumMod val="50000"/>
                  </a:schemeClr>
                </a:solidFill>
              </a:rPr>
              <a:t> </a:t>
            </a:r>
            <a:r>
              <a:rPr lang="en-CA" sz="8000" b="1" i="1" dirty="0" err="1">
                <a:solidFill>
                  <a:schemeClr val="accent1">
                    <a:lumMod val="50000"/>
                  </a:schemeClr>
                </a:solidFill>
              </a:rPr>
              <a:t>opilio</a:t>
            </a:r>
            <a:r>
              <a:rPr lang="en-CA" sz="8000" b="1" dirty="0">
                <a:solidFill>
                  <a:schemeClr val="accent1">
                    <a:lumMod val="50000"/>
                  </a:schemeClr>
                </a:solidFill>
              </a:rPr>
              <a:t>) </a:t>
            </a:r>
            <a:r>
              <a:rPr lang="en-CA" sz="8000" b="1" dirty="0" smtClean="0">
                <a:solidFill>
                  <a:schemeClr val="accent1">
                    <a:lumMod val="50000"/>
                  </a:schemeClr>
                </a:solidFill>
              </a:rPr>
              <a:t>in </a:t>
            </a:r>
            <a:r>
              <a:rPr lang="en-CA" sz="8000" b="1" dirty="0">
                <a:solidFill>
                  <a:schemeClr val="accent1">
                    <a:lumMod val="50000"/>
                  </a:schemeClr>
                </a:solidFill>
              </a:rPr>
              <a:t>the Southern Gulf of Saint </a:t>
            </a:r>
            <a:r>
              <a:rPr lang="en-CA" sz="8000" b="1" dirty="0" smtClean="0">
                <a:solidFill>
                  <a:schemeClr val="accent1">
                    <a:lumMod val="50000"/>
                  </a:schemeClr>
                </a:solidFill>
              </a:rPr>
              <a:t>Lawrence, Canada</a:t>
            </a:r>
          </a:p>
          <a:p>
            <a:pPr algn="ctr"/>
            <a:r>
              <a:rPr lang="en-CA" sz="5400" b="1" dirty="0">
                <a:solidFill>
                  <a:schemeClr val="accent1">
                    <a:lumMod val="50000"/>
                  </a:schemeClr>
                </a:solidFill>
              </a:rPr>
              <a:t>Tobie Surette, Mikio Moriyasu and Renée </a:t>
            </a:r>
            <a:r>
              <a:rPr lang="en-CA" sz="5400" b="1" dirty="0" smtClean="0">
                <a:solidFill>
                  <a:schemeClr val="accent1">
                    <a:lumMod val="50000"/>
                  </a:schemeClr>
                </a:solidFill>
              </a:rPr>
              <a:t>Allain</a:t>
            </a:r>
            <a:endParaRPr lang="en-CA" sz="5400" b="1" dirty="0">
              <a:solidFill>
                <a:schemeClr val="accent1">
                  <a:lumMod val="50000"/>
                </a:schemeClr>
              </a:solidFill>
            </a:endParaRPr>
          </a:p>
        </p:txBody>
      </p:sp>
      <p:sp>
        <p:nvSpPr>
          <p:cNvPr id="17" name="AutoShape 4" descr="Image result for Government of canada logo"/>
          <p:cNvSpPr>
            <a:spLocks noChangeAspect="1" noChangeArrowheads="1"/>
          </p:cNvSpPr>
          <p:nvPr/>
        </p:nvSpPr>
        <p:spPr bwMode="auto">
          <a:xfrm>
            <a:off x="728340" y="-637842"/>
            <a:ext cx="1426951" cy="13457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76947" y="28491588"/>
            <a:ext cx="5264620" cy="1286422"/>
          </a:xfrm>
          <a:prstGeom prst="rect">
            <a:avLst/>
          </a:prstGeom>
        </p:spPr>
      </p:pic>
      <p:sp>
        <p:nvSpPr>
          <p:cNvPr id="11" name="Rounded Rectangle 10"/>
          <p:cNvSpPr/>
          <p:nvPr/>
        </p:nvSpPr>
        <p:spPr>
          <a:xfrm>
            <a:off x="1159647" y="5058868"/>
            <a:ext cx="11213328" cy="19946216"/>
          </a:xfrm>
          <a:prstGeom prst="roundRect">
            <a:avLst>
              <a:gd name="adj" fmla="val 443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5400" b="1" dirty="0" smtClean="0">
                <a:solidFill>
                  <a:schemeClr val="accent1">
                    <a:lumMod val="50000"/>
                  </a:schemeClr>
                </a:solidFill>
              </a:rPr>
              <a:t>Background</a:t>
            </a:r>
            <a:endParaRPr lang="en-CA" sz="3600" dirty="0" smtClean="0">
              <a:solidFill>
                <a:schemeClr val="accent1">
                  <a:lumMod val="50000"/>
                </a:schemeClr>
              </a:solidFill>
            </a:endParaRPr>
          </a:p>
          <a:p>
            <a:pPr marL="457200" indent="-457200">
              <a:buFont typeface="Arial" panose="020B0604020202020204" pitchFamily="34" charset="0"/>
              <a:buChar char="•"/>
            </a:pPr>
            <a:r>
              <a:rPr lang="en-CA" sz="2800" dirty="0" smtClean="0">
                <a:solidFill>
                  <a:schemeClr val="accent1">
                    <a:lumMod val="75000"/>
                  </a:schemeClr>
                </a:solidFill>
              </a:rPr>
              <a:t>Crab </a:t>
            </a:r>
            <a:r>
              <a:rPr lang="en-CA" sz="2800" b="1" dirty="0" smtClean="0">
                <a:solidFill>
                  <a:schemeClr val="accent1">
                    <a:lumMod val="75000"/>
                  </a:schemeClr>
                </a:solidFill>
              </a:rPr>
              <a:t>pereiopods</a:t>
            </a:r>
            <a:r>
              <a:rPr lang="en-CA" sz="2800" dirty="0" smtClean="0">
                <a:solidFill>
                  <a:schemeClr val="accent1">
                    <a:lumMod val="75000"/>
                  </a:schemeClr>
                </a:solidFill>
              </a:rPr>
              <a:t>, i.e. the </a:t>
            </a:r>
            <a:r>
              <a:rPr lang="en-CA" sz="2800" b="1" dirty="0" smtClean="0">
                <a:solidFill>
                  <a:schemeClr val="accent1">
                    <a:lumMod val="75000"/>
                  </a:schemeClr>
                </a:solidFill>
              </a:rPr>
              <a:t>chelipeds</a:t>
            </a:r>
            <a:r>
              <a:rPr lang="en-CA" sz="2800" dirty="0" smtClean="0">
                <a:solidFill>
                  <a:schemeClr val="accent1">
                    <a:lumMod val="75000"/>
                  </a:schemeClr>
                </a:solidFill>
              </a:rPr>
              <a:t> (claws</a:t>
            </a:r>
            <a:r>
              <a:rPr lang="en-CA" sz="2800" dirty="0">
                <a:solidFill>
                  <a:schemeClr val="accent1">
                    <a:lumMod val="75000"/>
                  </a:schemeClr>
                </a:solidFill>
              </a:rPr>
              <a:t>) and </a:t>
            </a:r>
            <a:r>
              <a:rPr lang="en-CA" sz="2800" b="1" dirty="0">
                <a:solidFill>
                  <a:schemeClr val="accent1">
                    <a:lumMod val="75000"/>
                  </a:schemeClr>
                </a:solidFill>
              </a:rPr>
              <a:t>walking legs</a:t>
            </a:r>
            <a:r>
              <a:rPr lang="en-CA" sz="2800" dirty="0">
                <a:solidFill>
                  <a:schemeClr val="accent1">
                    <a:lumMod val="75000"/>
                  </a:schemeClr>
                </a:solidFill>
              </a:rPr>
              <a:t>, </a:t>
            </a:r>
            <a:r>
              <a:rPr lang="en-CA" sz="2800" dirty="0" smtClean="0">
                <a:solidFill>
                  <a:schemeClr val="accent1">
                    <a:lumMod val="75000"/>
                  </a:schemeClr>
                </a:solidFill>
              </a:rPr>
              <a:t>can be lost via </a:t>
            </a:r>
            <a:r>
              <a:rPr lang="en-CA" sz="2800" dirty="0">
                <a:solidFill>
                  <a:schemeClr val="accent1">
                    <a:lumMod val="75000"/>
                  </a:schemeClr>
                </a:solidFill>
              </a:rPr>
              <a:t>predation, </a:t>
            </a:r>
            <a:r>
              <a:rPr lang="en-CA" sz="2800" dirty="0" smtClean="0">
                <a:solidFill>
                  <a:schemeClr val="accent1">
                    <a:lumMod val="75000"/>
                  </a:schemeClr>
                </a:solidFill>
              </a:rPr>
              <a:t>competition</a:t>
            </a:r>
            <a:r>
              <a:rPr lang="en-CA" sz="2800" dirty="0">
                <a:solidFill>
                  <a:schemeClr val="accent1">
                    <a:lumMod val="75000"/>
                  </a:schemeClr>
                </a:solidFill>
              </a:rPr>
              <a:t>, moulting or commercial fishing activity. </a:t>
            </a:r>
            <a:endParaRPr lang="en-CA" sz="2800" dirty="0" smtClean="0">
              <a:solidFill>
                <a:schemeClr val="accent1">
                  <a:lumMod val="75000"/>
                </a:schemeClr>
              </a:solidFill>
            </a:endParaRPr>
          </a:p>
          <a:p>
            <a:pPr marL="457200" indent="-457200">
              <a:buFont typeface="Arial" panose="020B0604020202020204" pitchFamily="34" charset="0"/>
              <a:buChar char="•"/>
            </a:pPr>
            <a:r>
              <a:rPr lang="en-CA" sz="2800" dirty="0" smtClean="0">
                <a:solidFill>
                  <a:schemeClr val="accent1">
                    <a:lumMod val="75000"/>
                  </a:schemeClr>
                </a:solidFill>
              </a:rPr>
              <a:t>The snow crab is a </a:t>
            </a:r>
            <a:r>
              <a:rPr lang="en-CA" sz="2800" b="1" dirty="0" err="1">
                <a:solidFill>
                  <a:schemeClr val="accent1">
                    <a:lumMod val="75000"/>
                  </a:schemeClr>
                </a:solidFill>
              </a:rPr>
              <a:t>homochelous</a:t>
            </a:r>
            <a:r>
              <a:rPr lang="en-CA" sz="2800" b="1" dirty="0">
                <a:solidFill>
                  <a:schemeClr val="accent1">
                    <a:lumMod val="75000"/>
                  </a:schemeClr>
                </a:solidFill>
              </a:rPr>
              <a:t> </a:t>
            </a:r>
            <a:r>
              <a:rPr lang="en-CA" sz="2800" dirty="0" smtClean="0">
                <a:solidFill>
                  <a:schemeClr val="accent1">
                    <a:lumMod val="75000"/>
                  </a:schemeClr>
                </a:solidFill>
              </a:rPr>
              <a:t>decapod, i.e. the left and right </a:t>
            </a:r>
            <a:r>
              <a:rPr lang="en-CA" sz="2800" dirty="0" err="1" smtClean="0">
                <a:solidFill>
                  <a:schemeClr val="accent1">
                    <a:lumMod val="75000"/>
                  </a:schemeClr>
                </a:solidFill>
              </a:rPr>
              <a:t>chelipeds</a:t>
            </a:r>
            <a:r>
              <a:rPr lang="en-CA" sz="2800" dirty="0">
                <a:solidFill>
                  <a:schemeClr val="accent1">
                    <a:lumMod val="75000"/>
                  </a:schemeClr>
                </a:solidFill>
              </a:rPr>
              <a:t> </a:t>
            </a:r>
            <a:r>
              <a:rPr lang="en-CA" sz="2800" dirty="0" smtClean="0">
                <a:solidFill>
                  <a:schemeClr val="accent1">
                    <a:lumMod val="75000"/>
                  </a:schemeClr>
                </a:solidFill>
              </a:rPr>
              <a:t>are morphologically identical.</a:t>
            </a:r>
          </a:p>
          <a:p>
            <a:pPr marL="457200" indent="-457200">
              <a:buFont typeface="Arial" panose="020B0604020202020204" pitchFamily="34" charset="0"/>
              <a:buChar char="•"/>
            </a:pPr>
            <a:r>
              <a:rPr lang="en-CA" sz="2800" dirty="0">
                <a:solidFill>
                  <a:schemeClr val="accent1">
                    <a:lumMod val="75000"/>
                  </a:schemeClr>
                </a:solidFill>
              </a:rPr>
              <a:t>Snow crab may </a:t>
            </a:r>
            <a:r>
              <a:rPr lang="en-CA" sz="2800" b="1" dirty="0">
                <a:solidFill>
                  <a:schemeClr val="accent1">
                    <a:lumMod val="75000"/>
                  </a:schemeClr>
                </a:solidFill>
              </a:rPr>
              <a:t>regenerate</a:t>
            </a:r>
            <a:r>
              <a:rPr lang="en-CA" sz="2800" dirty="0">
                <a:solidFill>
                  <a:schemeClr val="accent1">
                    <a:lumMod val="75000"/>
                  </a:schemeClr>
                </a:solidFill>
              </a:rPr>
              <a:t> lost </a:t>
            </a:r>
            <a:r>
              <a:rPr lang="en-CA" sz="2800" dirty="0" err="1">
                <a:solidFill>
                  <a:schemeClr val="accent1">
                    <a:lumMod val="75000"/>
                  </a:schemeClr>
                </a:solidFill>
              </a:rPr>
              <a:t>pereipods</a:t>
            </a:r>
            <a:r>
              <a:rPr lang="en-CA" sz="2800" dirty="0">
                <a:solidFill>
                  <a:schemeClr val="accent1">
                    <a:lumMod val="75000"/>
                  </a:schemeClr>
                </a:solidFill>
              </a:rPr>
              <a:t> over a 2-3 successive moults.</a:t>
            </a:r>
          </a:p>
          <a:p>
            <a:pPr marL="457200" indent="-457200">
              <a:buFont typeface="Arial" panose="020B0604020202020204" pitchFamily="34" charset="0"/>
              <a:buChar char="•"/>
            </a:pPr>
            <a:endParaRPr lang="en-CA" sz="28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smtClean="0">
              <a:solidFill>
                <a:schemeClr val="accent1">
                  <a:lumMod val="75000"/>
                </a:schemeClr>
              </a:solidFill>
            </a:endParaRPr>
          </a:p>
          <a:p>
            <a:endParaRPr lang="en-CA" sz="3200" dirty="0" smtClean="0">
              <a:solidFill>
                <a:schemeClr val="accent1">
                  <a:lumMod val="75000"/>
                </a:schemeClr>
              </a:solidFill>
            </a:endParaRPr>
          </a:p>
          <a:p>
            <a:endParaRPr lang="en-CA" sz="2800" dirty="0" smtClean="0">
              <a:solidFill>
                <a:schemeClr val="accent1">
                  <a:lumMod val="75000"/>
                </a:schemeClr>
              </a:solidFill>
            </a:endParaRPr>
          </a:p>
          <a:p>
            <a:pPr marL="457200" indent="-457200">
              <a:buFont typeface="Arial" panose="020B0604020202020204" pitchFamily="34" charset="0"/>
              <a:buChar char="•"/>
            </a:pPr>
            <a:r>
              <a:rPr lang="en-CA" sz="2800" dirty="0" smtClean="0">
                <a:solidFill>
                  <a:schemeClr val="accent1">
                    <a:lumMod val="75000"/>
                  </a:schemeClr>
                </a:solidFill>
              </a:rPr>
              <a:t>The </a:t>
            </a:r>
            <a:r>
              <a:rPr lang="en-CA" sz="2800" b="1" dirty="0" smtClean="0">
                <a:solidFill>
                  <a:schemeClr val="accent1">
                    <a:lumMod val="75000"/>
                  </a:schemeClr>
                </a:solidFill>
              </a:rPr>
              <a:t>rates</a:t>
            </a:r>
            <a:r>
              <a:rPr lang="en-CA" sz="2800" dirty="0" smtClean="0">
                <a:solidFill>
                  <a:schemeClr val="accent1">
                    <a:lumMod val="75000"/>
                  </a:schemeClr>
                </a:solidFill>
              </a:rPr>
              <a:t> at which pereiopods are lost were determined from </a:t>
            </a:r>
            <a:r>
              <a:rPr lang="en-CA" sz="2800" b="1" dirty="0" smtClean="0">
                <a:solidFill>
                  <a:schemeClr val="accent1">
                    <a:lumMod val="75000"/>
                  </a:schemeClr>
                </a:solidFill>
              </a:rPr>
              <a:t>observational data </a:t>
            </a:r>
            <a:r>
              <a:rPr lang="en-CA" sz="2800" dirty="0" smtClean="0">
                <a:solidFill>
                  <a:schemeClr val="accent1">
                    <a:lumMod val="75000"/>
                  </a:schemeClr>
                </a:solidFill>
              </a:rPr>
              <a:t>gathered from a long-running annual </a:t>
            </a:r>
            <a:r>
              <a:rPr lang="en-CA" sz="2800" dirty="0">
                <a:solidFill>
                  <a:schemeClr val="accent1">
                    <a:lumMod val="75000"/>
                  </a:schemeClr>
                </a:solidFill>
              </a:rPr>
              <a:t>trawl </a:t>
            </a:r>
            <a:r>
              <a:rPr lang="en-CA" sz="2800" dirty="0" smtClean="0">
                <a:solidFill>
                  <a:schemeClr val="accent1">
                    <a:lumMod val="75000"/>
                  </a:schemeClr>
                </a:solidFill>
              </a:rPr>
              <a:t>survey, now in its 30</a:t>
            </a:r>
            <a:r>
              <a:rPr lang="en-CA" sz="2800" baseline="30000" dirty="0" smtClean="0">
                <a:solidFill>
                  <a:schemeClr val="accent1">
                    <a:lumMod val="75000"/>
                  </a:schemeClr>
                </a:solidFill>
              </a:rPr>
              <a:t>th</a:t>
            </a:r>
            <a:r>
              <a:rPr lang="en-CA" sz="2800" dirty="0" smtClean="0">
                <a:solidFill>
                  <a:schemeClr val="accent1">
                    <a:lumMod val="75000"/>
                  </a:schemeClr>
                </a:solidFill>
              </a:rPr>
              <a:t> year, from </a:t>
            </a:r>
            <a:r>
              <a:rPr lang="en-CA" sz="2800" dirty="0">
                <a:solidFill>
                  <a:schemeClr val="accent1">
                    <a:lumMod val="75000"/>
                  </a:schemeClr>
                </a:solidFill>
              </a:rPr>
              <a:t>the southern Gulf of Saint Lawrence </a:t>
            </a:r>
            <a:r>
              <a:rPr lang="en-CA" sz="2800" dirty="0" smtClean="0">
                <a:solidFill>
                  <a:schemeClr val="accent1">
                    <a:lumMod val="75000"/>
                  </a:schemeClr>
                </a:solidFill>
              </a:rPr>
              <a:t>in </a:t>
            </a:r>
            <a:r>
              <a:rPr lang="en-CA" sz="2800" b="1" dirty="0" smtClean="0">
                <a:solidFill>
                  <a:schemeClr val="accent1">
                    <a:lumMod val="75000"/>
                  </a:schemeClr>
                </a:solidFill>
              </a:rPr>
              <a:t>eastern Canada</a:t>
            </a:r>
            <a:r>
              <a:rPr lang="en-CA" sz="2800" dirty="0" smtClean="0">
                <a:solidFill>
                  <a:schemeClr val="accent1">
                    <a:lumMod val="75000"/>
                  </a:schemeClr>
                </a:solidFill>
              </a:rPr>
              <a:t>:</a:t>
            </a: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2800" dirty="0" smtClean="0">
              <a:solidFill>
                <a:schemeClr val="accent1">
                  <a:lumMod val="75000"/>
                </a:schemeClr>
              </a:solidFill>
            </a:endParaRPr>
          </a:p>
          <a:p>
            <a:pPr marL="457200" indent="-457200">
              <a:buFont typeface="Arial" panose="020B0604020202020204" pitchFamily="34" charset="0"/>
              <a:buChar char="•"/>
            </a:pPr>
            <a:r>
              <a:rPr lang="en-CA" sz="2800" dirty="0" smtClean="0">
                <a:solidFill>
                  <a:schemeClr val="accent1">
                    <a:lumMod val="75000"/>
                  </a:schemeClr>
                </a:solidFill>
              </a:rPr>
              <a:t>The local </a:t>
            </a:r>
            <a:r>
              <a:rPr lang="en-CA" sz="2800" b="1" dirty="0" smtClean="0">
                <a:solidFill>
                  <a:schemeClr val="accent1">
                    <a:lumMod val="75000"/>
                  </a:schemeClr>
                </a:solidFill>
              </a:rPr>
              <a:t>fishery</a:t>
            </a:r>
            <a:r>
              <a:rPr lang="en-CA" sz="2800" dirty="0" smtClean="0">
                <a:solidFill>
                  <a:schemeClr val="accent1">
                    <a:lumMod val="75000"/>
                  </a:schemeClr>
                </a:solidFill>
              </a:rPr>
              <a:t> is </a:t>
            </a:r>
            <a:r>
              <a:rPr lang="en-CA" sz="2800" dirty="0">
                <a:solidFill>
                  <a:schemeClr val="accent1">
                    <a:lumMod val="75000"/>
                  </a:schemeClr>
                </a:solidFill>
              </a:rPr>
              <a:t>on the order of 25000 tonnes per </a:t>
            </a:r>
            <a:r>
              <a:rPr lang="en-CA" sz="2800" dirty="0" smtClean="0">
                <a:solidFill>
                  <a:schemeClr val="accent1">
                    <a:lumMod val="75000"/>
                  </a:schemeClr>
                </a:solidFill>
              </a:rPr>
              <a:t>year, leading to annual revenues in the hundreds of millions $CAN. </a:t>
            </a:r>
          </a:p>
          <a:p>
            <a:pPr marL="457200" indent="-457200">
              <a:buFont typeface="Arial" panose="020B0604020202020204" pitchFamily="34" charset="0"/>
              <a:buChar char="•"/>
            </a:pPr>
            <a:r>
              <a:rPr lang="en-CA" sz="2800" dirty="0">
                <a:solidFill>
                  <a:schemeClr val="accent1">
                    <a:lumMod val="75000"/>
                  </a:schemeClr>
                </a:solidFill>
              </a:rPr>
              <a:t>Only larger males are </a:t>
            </a:r>
            <a:r>
              <a:rPr lang="en-CA" sz="2800" dirty="0" smtClean="0">
                <a:solidFill>
                  <a:schemeClr val="accent1">
                    <a:lumMod val="75000"/>
                  </a:schemeClr>
                </a:solidFill>
              </a:rPr>
              <a:t>fished. Females lie below the legal size limit.</a:t>
            </a:r>
            <a:endParaRPr lang="en-CA" sz="2800" dirty="0" smtClean="0">
              <a:solidFill>
                <a:srgbClr val="FF0000"/>
              </a:solidFill>
            </a:endParaRPr>
          </a:p>
          <a:p>
            <a:pPr marL="457200" indent="-457200">
              <a:buFont typeface="Arial" panose="020B0604020202020204" pitchFamily="34" charset="0"/>
              <a:buChar char="•"/>
            </a:pPr>
            <a:r>
              <a:rPr lang="en-CA" sz="2800" dirty="0" smtClean="0">
                <a:solidFill>
                  <a:schemeClr val="accent1">
                    <a:lumMod val="75000"/>
                  </a:schemeClr>
                </a:solidFill>
              </a:rPr>
              <a:t>Landed crab with missing </a:t>
            </a:r>
            <a:r>
              <a:rPr lang="en-CA" sz="2800" dirty="0" err="1">
                <a:solidFill>
                  <a:schemeClr val="accent1">
                    <a:lumMod val="75000"/>
                  </a:schemeClr>
                </a:solidFill>
              </a:rPr>
              <a:t>pereiopods</a:t>
            </a:r>
            <a:r>
              <a:rPr lang="en-CA" sz="2800" dirty="0">
                <a:solidFill>
                  <a:schemeClr val="accent1">
                    <a:lumMod val="75000"/>
                  </a:schemeClr>
                </a:solidFill>
              </a:rPr>
              <a:t> have lower commercial value.</a:t>
            </a: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a:solidFill>
                <a:schemeClr val="accent1">
                  <a:lumMod val="75000"/>
                </a:schemeClr>
              </a:solidFill>
            </a:endParaRPr>
          </a:p>
          <a:p>
            <a:endParaRPr lang="en-CA" sz="3200" dirty="0" smtClean="0">
              <a:solidFill>
                <a:schemeClr val="accent1">
                  <a:lumMod val="75000"/>
                </a:schemeClr>
              </a:solidFill>
            </a:endParaRPr>
          </a:p>
          <a:p>
            <a:endParaRPr lang="en-CA" sz="3200" dirty="0" smtClean="0">
              <a:solidFill>
                <a:schemeClr val="accent1">
                  <a:lumMod val="75000"/>
                </a:schemeClr>
              </a:solidFill>
            </a:endParaRPr>
          </a:p>
          <a:p>
            <a:endParaRPr lang="en-CA" sz="3600" dirty="0" smtClean="0">
              <a:solidFill>
                <a:schemeClr val="tx2">
                  <a:lumMod val="75000"/>
                </a:schemeClr>
              </a:solidFill>
            </a:endParaRPr>
          </a:p>
          <a:p>
            <a:endParaRPr lang="en-CA" sz="3600" dirty="0">
              <a:solidFill>
                <a:schemeClr val="tx2">
                  <a:lumMod val="75000"/>
                </a:schemeClr>
              </a:solidFill>
            </a:endParaRPr>
          </a:p>
          <a:p>
            <a:endParaRPr lang="en-CA" sz="3600" dirty="0" smtClean="0">
              <a:solidFill>
                <a:schemeClr val="tx2">
                  <a:lumMod val="75000"/>
                </a:schemeClr>
              </a:solidFill>
            </a:endParaRPr>
          </a:p>
          <a:p>
            <a:endParaRPr lang="en-CA" sz="3600" dirty="0">
              <a:solidFill>
                <a:schemeClr val="tx2">
                  <a:lumMod val="75000"/>
                </a:schemeClr>
              </a:solidFill>
            </a:endParaRPr>
          </a:p>
          <a:p>
            <a:endParaRPr lang="en-CA" sz="3600" dirty="0" smtClean="0">
              <a:solidFill>
                <a:schemeClr val="tx2">
                  <a:lumMod val="75000"/>
                </a:schemeClr>
              </a:solidFill>
            </a:endParaRPr>
          </a:p>
          <a:p>
            <a:endParaRPr lang="en-CA" sz="3600" dirty="0">
              <a:solidFill>
                <a:schemeClr val="tx2">
                  <a:lumMod val="75000"/>
                </a:schemeClr>
              </a:solidFill>
            </a:endParaRPr>
          </a:p>
          <a:p>
            <a:endParaRPr lang="en-CA" sz="3600" dirty="0" smtClean="0">
              <a:solidFill>
                <a:schemeClr val="tx2">
                  <a:lumMod val="75000"/>
                </a:schemeClr>
              </a:solidFill>
            </a:endParaRPr>
          </a:p>
          <a:p>
            <a:endParaRPr lang="en-CA" sz="3600" dirty="0">
              <a:solidFill>
                <a:schemeClr val="tx2">
                  <a:lumMod val="75000"/>
                </a:schemeClr>
              </a:solidFill>
            </a:endParaRPr>
          </a:p>
          <a:p>
            <a:endParaRPr lang="en-CA" sz="3600" dirty="0">
              <a:solidFill>
                <a:schemeClr val="tx2">
                  <a:lumMod val="75000"/>
                </a:schemeClr>
              </a:solidFill>
            </a:endParaRPr>
          </a:p>
          <a:p>
            <a:endParaRPr lang="en-CA" sz="3600" dirty="0"/>
          </a:p>
        </p:txBody>
      </p:sp>
      <p:pic>
        <p:nvPicPr>
          <p:cNvPr id="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627" y="16849063"/>
            <a:ext cx="8277368" cy="5846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ounded Rectangle 38"/>
          <p:cNvSpPr/>
          <p:nvPr/>
        </p:nvSpPr>
        <p:spPr>
          <a:xfrm>
            <a:off x="1159647" y="25317450"/>
            <a:ext cx="11213328" cy="2699101"/>
          </a:xfrm>
          <a:prstGeom prst="roundRect">
            <a:avLst>
              <a:gd name="adj" fmla="val 2159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5400" b="1" dirty="0" smtClean="0">
                <a:solidFill>
                  <a:schemeClr val="accent1">
                    <a:lumMod val="50000"/>
                  </a:schemeClr>
                </a:solidFill>
              </a:rPr>
              <a:t>Goal</a:t>
            </a:r>
            <a:endParaRPr lang="en-CA" sz="2800" b="1" dirty="0" smtClean="0">
              <a:solidFill>
                <a:schemeClr val="accent1">
                  <a:lumMod val="75000"/>
                </a:schemeClr>
              </a:solidFill>
            </a:endParaRPr>
          </a:p>
          <a:p>
            <a:r>
              <a:rPr lang="en-CA" sz="2800" dirty="0" smtClean="0">
                <a:solidFill>
                  <a:schemeClr val="accent1">
                    <a:lumMod val="75000"/>
                  </a:schemeClr>
                </a:solidFill>
              </a:rPr>
              <a:t>Compare </a:t>
            </a:r>
            <a:r>
              <a:rPr lang="en-CA" sz="2800" dirty="0" err="1" smtClean="0">
                <a:solidFill>
                  <a:schemeClr val="accent1">
                    <a:lumMod val="75000"/>
                  </a:schemeClr>
                </a:solidFill>
              </a:rPr>
              <a:t>pereiopod</a:t>
            </a:r>
            <a:r>
              <a:rPr lang="en-CA" sz="2800" dirty="0" smtClean="0">
                <a:solidFill>
                  <a:schemeClr val="accent1">
                    <a:lumMod val="75000"/>
                  </a:schemeClr>
                </a:solidFill>
              </a:rPr>
              <a:t> loss </a:t>
            </a:r>
            <a:r>
              <a:rPr lang="en-CA" sz="2800" b="1" dirty="0" smtClean="0">
                <a:solidFill>
                  <a:schemeClr val="accent1">
                    <a:lumMod val="75000"/>
                  </a:schemeClr>
                </a:solidFill>
              </a:rPr>
              <a:t>rates</a:t>
            </a:r>
            <a:r>
              <a:rPr lang="en-CA" sz="2800" dirty="0" smtClean="0">
                <a:solidFill>
                  <a:schemeClr val="accent1">
                    <a:lumMod val="75000"/>
                  </a:schemeClr>
                </a:solidFill>
              </a:rPr>
              <a:t> </a:t>
            </a:r>
            <a:r>
              <a:rPr lang="en-CA" sz="2800" dirty="0">
                <a:solidFill>
                  <a:schemeClr val="accent1">
                    <a:lumMod val="75000"/>
                  </a:schemeClr>
                </a:solidFill>
              </a:rPr>
              <a:t>between </a:t>
            </a:r>
            <a:r>
              <a:rPr lang="en-CA" sz="2800" b="1" dirty="0">
                <a:solidFill>
                  <a:schemeClr val="accent1">
                    <a:lumMod val="75000"/>
                  </a:schemeClr>
                </a:solidFill>
              </a:rPr>
              <a:t>sexes</a:t>
            </a:r>
            <a:r>
              <a:rPr lang="en-CA" sz="2800" dirty="0">
                <a:solidFill>
                  <a:schemeClr val="accent1">
                    <a:lumMod val="75000"/>
                  </a:schemeClr>
                </a:solidFill>
              </a:rPr>
              <a:t>, </a:t>
            </a:r>
            <a:r>
              <a:rPr lang="en-CA" sz="2800" b="1" dirty="0">
                <a:solidFill>
                  <a:schemeClr val="accent1">
                    <a:lumMod val="75000"/>
                  </a:schemeClr>
                </a:solidFill>
              </a:rPr>
              <a:t>maturity stages </a:t>
            </a:r>
            <a:r>
              <a:rPr lang="en-CA" sz="2800" dirty="0">
                <a:solidFill>
                  <a:schemeClr val="accent1">
                    <a:lumMod val="75000"/>
                  </a:schemeClr>
                </a:solidFill>
              </a:rPr>
              <a:t>and </a:t>
            </a:r>
            <a:r>
              <a:rPr lang="en-CA" sz="2800" b="1" dirty="0">
                <a:solidFill>
                  <a:schemeClr val="accent1">
                    <a:lumMod val="75000"/>
                  </a:schemeClr>
                </a:solidFill>
              </a:rPr>
              <a:t>crab </a:t>
            </a:r>
            <a:r>
              <a:rPr lang="en-CA" sz="2800" b="1" dirty="0" smtClean="0">
                <a:solidFill>
                  <a:schemeClr val="accent1">
                    <a:lumMod val="75000"/>
                  </a:schemeClr>
                </a:solidFill>
              </a:rPr>
              <a:t>sizes</a:t>
            </a:r>
            <a:r>
              <a:rPr lang="en-CA" sz="2800" dirty="0" smtClean="0">
                <a:solidFill>
                  <a:schemeClr val="accent1">
                    <a:lumMod val="75000"/>
                  </a:schemeClr>
                </a:solidFill>
              </a:rPr>
              <a:t> in a natural population and explore its relation with population density. </a:t>
            </a:r>
            <a:endParaRPr lang="en-CA" sz="2800" dirty="0">
              <a:solidFill>
                <a:schemeClr val="accent1">
                  <a:lumMod val="75000"/>
                </a:schemeClr>
              </a:solidFill>
            </a:endParaRPr>
          </a:p>
        </p:txBody>
      </p:sp>
      <p:sp>
        <p:nvSpPr>
          <p:cNvPr id="44" name="Rounded Rectangle 43"/>
          <p:cNvSpPr/>
          <p:nvPr/>
        </p:nvSpPr>
        <p:spPr>
          <a:xfrm>
            <a:off x="29157488" y="21836731"/>
            <a:ext cx="12495066" cy="3829758"/>
          </a:xfrm>
          <a:prstGeom prst="roundRect">
            <a:avLst>
              <a:gd name="adj" fmla="val 1607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5400" b="1" dirty="0" smtClean="0">
                <a:solidFill>
                  <a:schemeClr val="accent1">
                    <a:lumMod val="50000"/>
                  </a:schemeClr>
                </a:solidFill>
              </a:rPr>
              <a:t>Future Goals</a:t>
            </a:r>
          </a:p>
          <a:p>
            <a:pPr marL="457200" indent="-457200">
              <a:buFont typeface="Arial" panose="020B0604020202020204" pitchFamily="34" charset="0"/>
              <a:buChar char="•"/>
            </a:pPr>
            <a:r>
              <a:rPr lang="en-CA" sz="2800" dirty="0" smtClean="0">
                <a:solidFill>
                  <a:schemeClr val="accent1">
                    <a:lumMod val="75000"/>
                  </a:schemeClr>
                </a:solidFill>
              </a:rPr>
              <a:t>Develop a model to predict the rates of mid-sized mature males as a function of the abundance of groups of larger males.</a:t>
            </a:r>
          </a:p>
          <a:p>
            <a:pPr marL="457200" indent="-457200">
              <a:buFont typeface="Arial" panose="020B0604020202020204" pitchFamily="34" charset="0"/>
              <a:buChar char="•"/>
            </a:pPr>
            <a:r>
              <a:rPr lang="en-CA" sz="2800" dirty="0" smtClean="0">
                <a:solidFill>
                  <a:schemeClr val="accent1">
                    <a:lumMod val="75000"/>
                  </a:schemeClr>
                </a:solidFill>
              </a:rPr>
              <a:t>Explore correlations between pereiopod loss probabilities. For example, how does the loss of a cheliped affect the probability of losing other pereiopods</a:t>
            </a:r>
            <a:r>
              <a:rPr lang="en-CA" sz="2800" dirty="0">
                <a:solidFill>
                  <a:schemeClr val="accent1">
                    <a:lumMod val="75000"/>
                  </a:schemeClr>
                </a:solidFill>
              </a:rPr>
              <a:t>?</a:t>
            </a:r>
            <a:r>
              <a:rPr lang="en-CA" sz="2800" dirty="0" smtClean="0">
                <a:solidFill>
                  <a:schemeClr val="accent1">
                    <a:lumMod val="75000"/>
                  </a:schemeClr>
                </a:solidFill>
              </a:rPr>
              <a:t>  </a:t>
            </a:r>
          </a:p>
          <a:p>
            <a:pPr marL="457200" indent="-457200">
              <a:buFont typeface="Arial" panose="020B0604020202020204" pitchFamily="34" charset="0"/>
              <a:buChar char="•"/>
            </a:pPr>
            <a:r>
              <a:rPr lang="en-CA" sz="2800" dirty="0" smtClean="0">
                <a:solidFill>
                  <a:schemeClr val="accent1">
                    <a:lumMod val="75000"/>
                  </a:schemeClr>
                </a:solidFill>
              </a:rPr>
              <a:t>Do loss rates vary with local mature female density, for instance through increase of competition for copulation?</a:t>
            </a:r>
            <a:endParaRPr lang="en-CA" sz="3600" dirty="0" smtClean="0">
              <a:solidFill>
                <a:schemeClr val="accent1">
                  <a:lumMod val="50000"/>
                </a:schemeClr>
              </a:solidFill>
            </a:endParaRPr>
          </a:p>
          <a:p>
            <a:pPr marL="571500" indent="-571500">
              <a:buFont typeface="Arial" panose="020B0604020202020204" pitchFamily="34" charset="0"/>
              <a:buChar char="•"/>
            </a:pPr>
            <a:endParaRPr lang="en-CA" sz="3600" dirty="0">
              <a:solidFill>
                <a:schemeClr val="accent1">
                  <a:lumMod val="50000"/>
                </a:schemeClr>
              </a:solidFill>
            </a:endParaRPr>
          </a:p>
          <a:p>
            <a:pPr marL="571500" indent="-571500">
              <a:buFont typeface="Arial" panose="020B0604020202020204" pitchFamily="34" charset="0"/>
              <a:buChar char="•"/>
            </a:pPr>
            <a:endParaRPr lang="en-CA" sz="3600" dirty="0" smtClean="0">
              <a:solidFill>
                <a:schemeClr val="accent1">
                  <a:lumMod val="50000"/>
                </a:schemeClr>
              </a:solidFill>
            </a:endParaRPr>
          </a:p>
          <a:p>
            <a:endParaRPr lang="en-CA" sz="3600" dirty="0">
              <a:solidFill>
                <a:schemeClr val="accent1">
                  <a:lumMod val="50000"/>
                </a:schemeClr>
              </a:solidFill>
            </a:endParaRPr>
          </a:p>
        </p:txBody>
      </p:sp>
      <p:sp>
        <p:nvSpPr>
          <p:cNvPr id="38" name="TextBox 37"/>
          <p:cNvSpPr txBox="1"/>
          <p:nvPr/>
        </p:nvSpPr>
        <p:spPr>
          <a:xfrm>
            <a:off x="15014351" y="28670134"/>
            <a:ext cx="11660120" cy="1077218"/>
          </a:xfrm>
          <a:prstGeom prst="rect">
            <a:avLst/>
          </a:prstGeom>
          <a:noFill/>
        </p:spPr>
        <p:txBody>
          <a:bodyPr wrap="square" rtlCol="0">
            <a:spAutoFit/>
          </a:bodyPr>
          <a:lstStyle/>
          <a:p>
            <a:pPr algn="ctr"/>
            <a:r>
              <a:rPr lang="en-CA" sz="3200" b="1" dirty="0" smtClean="0">
                <a:solidFill>
                  <a:schemeClr val="accent1">
                    <a:lumMod val="50000"/>
                  </a:schemeClr>
                </a:solidFill>
              </a:rPr>
              <a:t>Gulf </a:t>
            </a:r>
            <a:r>
              <a:rPr lang="en-CA" sz="3200" b="1" dirty="0">
                <a:solidFill>
                  <a:schemeClr val="accent1">
                    <a:lumMod val="50000"/>
                  </a:schemeClr>
                </a:solidFill>
              </a:rPr>
              <a:t>Fisheries Centre, 343 University Avenue. </a:t>
            </a:r>
            <a:endParaRPr lang="en-CA" sz="3200" b="1" dirty="0" smtClean="0">
              <a:solidFill>
                <a:schemeClr val="accent1">
                  <a:lumMod val="50000"/>
                </a:schemeClr>
              </a:solidFill>
            </a:endParaRPr>
          </a:p>
          <a:p>
            <a:pPr algn="ctr"/>
            <a:r>
              <a:rPr lang="en-CA" sz="3200" b="1" dirty="0" smtClean="0">
                <a:solidFill>
                  <a:schemeClr val="accent1">
                    <a:lumMod val="50000"/>
                  </a:schemeClr>
                </a:solidFill>
              </a:rPr>
              <a:t>Moncton</a:t>
            </a:r>
            <a:r>
              <a:rPr lang="en-CA" sz="3200" b="1" dirty="0">
                <a:solidFill>
                  <a:schemeClr val="accent1">
                    <a:lumMod val="50000"/>
                  </a:schemeClr>
                </a:solidFill>
              </a:rPr>
              <a:t>, New </a:t>
            </a:r>
            <a:r>
              <a:rPr lang="en-CA" sz="3200" b="1" dirty="0" smtClean="0">
                <a:solidFill>
                  <a:schemeClr val="accent1">
                    <a:lumMod val="50000"/>
                  </a:schemeClr>
                </a:solidFill>
              </a:rPr>
              <a:t>Brunswick, Canada </a:t>
            </a:r>
            <a:r>
              <a:rPr lang="en-CA" sz="3200" b="1" dirty="0">
                <a:solidFill>
                  <a:schemeClr val="accent1">
                    <a:lumMod val="50000"/>
                  </a:schemeClr>
                </a:solidFill>
              </a:rPr>
              <a:t>E1C </a:t>
            </a:r>
            <a:r>
              <a:rPr lang="en-CA" sz="3200" b="1" dirty="0" smtClean="0">
                <a:solidFill>
                  <a:schemeClr val="accent1">
                    <a:lumMod val="50000"/>
                  </a:schemeClr>
                </a:solidFill>
              </a:rPr>
              <a:t>5K4</a:t>
            </a:r>
            <a:endParaRPr lang="en-CA" sz="3200" b="1" dirty="0">
              <a:solidFill>
                <a:schemeClr val="accent1">
                  <a:lumMod val="50000"/>
                </a:schemeClr>
              </a:solidFill>
            </a:endParaRPr>
          </a:p>
        </p:txBody>
      </p:sp>
      <p:grpSp>
        <p:nvGrpSpPr>
          <p:cNvPr id="3" name="Group 2"/>
          <p:cNvGrpSpPr/>
          <p:nvPr/>
        </p:nvGrpSpPr>
        <p:grpSpPr>
          <a:xfrm>
            <a:off x="14329108" y="19342179"/>
            <a:ext cx="12802227" cy="6706053"/>
            <a:chOff x="14470633" y="18972848"/>
            <a:chExt cx="12802227" cy="6706053"/>
          </a:xfrm>
          <a:effectLst>
            <a:outerShdw blurRad="50800" dist="38100" dir="2700000" algn="tl" rotWithShape="0">
              <a:prstClr val="black">
                <a:alpha val="40000"/>
              </a:prstClr>
            </a:outerShdw>
          </a:effectLst>
        </p:grpSpPr>
        <p:sp>
          <p:nvSpPr>
            <p:cNvPr id="53" name="Rounded Rectangle 52"/>
            <p:cNvSpPr/>
            <p:nvPr/>
          </p:nvSpPr>
          <p:spPr>
            <a:xfrm>
              <a:off x="14470633" y="18972848"/>
              <a:ext cx="12802227" cy="6706053"/>
            </a:xfrm>
            <a:prstGeom prst="roundRect">
              <a:avLst>
                <a:gd name="adj" fmla="val 5273"/>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4" name="Picture 2" descr="C:\Users\MoriyasuM\AppData\Local\Microsoft\Windows\Temporary Internet Files\Content.Outlook\9M0VTQJQ\Missing Legs - Year x width (2).jpe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207" r="1170" b="2856"/>
            <a:stretch/>
          </p:blipFill>
          <p:spPr bwMode="auto">
            <a:xfrm>
              <a:off x="14725470" y="19198701"/>
              <a:ext cx="12280422" cy="5245258"/>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14724902" y="24443959"/>
              <a:ext cx="12280422" cy="1200329"/>
            </a:xfrm>
            <a:prstGeom prst="rect">
              <a:avLst/>
            </a:prstGeom>
            <a:noFill/>
          </p:spPr>
          <p:txBody>
            <a:bodyPr wrap="square" rtlCol="0">
              <a:spAutoFit/>
            </a:bodyPr>
            <a:lstStyle/>
            <a:p>
              <a:pPr algn="just"/>
              <a:r>
                <a:rPr lang="en-CA" sz="2400" b="1" dirty="0" smtClean="0">
                  <a:solidFill>
                    <a:schemeClr val="tx2"/>
                  </a:solidFill>
                </a:rPr>
                <a:t>Variation of overall pereiopod loss versus crab size through time for mature males. Black squares indicate higher rates. The left panel shows the mean abundance of commercial (i.e. large) crab.  Survey year 1996 was incomplete. White squares indicate missing or too few data.</a:t>
              </a:r>
              <a:endParaRPr lang="en-CA" sz="2400" b="1" dirty="0">
                <a:solidFill>
                  <a:schemeClr val="tx2"/>
                </a:solidFill>
              </a:endParaRPr>
            </a:p>
          </p:txBody>
        </p:sp>
      </p:grpSp>
      <p:sp>
        <p:nvSpPr>
          <p:cNvPr id="89" name="Rounded Rectangle 88"/>
          <p:cNvSpPr/>
          <p:nvPr/>
        </p:nvSpPr>
        <p:spPr>
          <a:xfrm>
            <a:off x="29157488" y="14491915"/>
            <a:ext cx="12495066" cy="6984776"/>
          </a:xfrm>
          <a:prstGeom prst="roundRect">
            <a:avLst>
              <a:gd name="adj" fmla="val 711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5400" b="1" dirty="0" smtClean="0">
                <a:solidFill>
                  <a:schemeClr val="accent1">
                    <a:lumMod val="50000"/>
                  </a:schemeClr>
                </a:solidFill>
              </a:rPr>
              <a:t>Discussion</a:t>
            </a:r>
          </a:p>
          <a:p>
            <a:pPr marL="457200" indent="-457200">
              <a:buFont typeface="Arial" panose="020B0604020202020204" pitchFamily="34" charset="0"/>
              <a:buChar char="•"/>
            </a:pPr>
            <a:r>
              <a:rPr lang="en-CA" sz="2800" dirty="0" smtClean="0">
                <a:solidFill>
                  <a:schemeClr val="accent1">
                    <a:lumMod val="75000"/>
                  </a:schemeClr>
                </a:solidFill>
              </a:rPr>
              <a:t>The strong </a:t>
            </a:r>
            <a:r>
              <a:rPr lang="en-CA" sz="2800" b="1" dirty="0" smtClean="0">
                <a:solidFill>
                  <a:schemeClr val="accent1">
                    <a:lumMod val="75000"/>
                  </a:schemeClr>
                </a:solidFill>
              </a:rPr>
              <a:t>size and maturity dependence </a:t>
            </a:r>
            <a:r>
              <a:rPr lang="en-CA" sz="2800" dirty="0" smtClean="0">
                <a:solidFill>
                  <a:schemeClr val="accent1">
                    <a:lumMod val="75000"/>
                  </a:schemeClr>
                </a:solidFill>
              </a:rPr>
              <a:t>among males strongly hints at </a:t>
            </a:r>
            <a:r>
              <a:rPr lang="en-CA" sz="2800" b="1" dirty="0" smtClean="0">
                <a:solidFill>
                  <a:schemeClr val="accent1">
                    <a:lumMod val="75000"/>
                  </a:schemeClr>
                </a:solidFill>
              </a:rPr>
              <a:t>intra-specific competition </a:t>
            </a:r>
            <a:r>
              <a:rPr lang="en-CA" sz="2800" dirty="0" smtClean="0">
                <a:solidFill>
                  <a:schemeClr val="accent1">
                    <a:lumMod val="75000"/>
                  </a:schemeClr>
                </a:solidFill>
              </a:rPr>
              <a:t>as a </a:t>
            </a:r>
            <a:r>
              <a:rPr lang="en-CA" sz="2800" dirty="0">
                <a:solidFill>
                  <a:schemeClr val="accent1">
                    <a:lumMod val="75000"/>
                  </a:schemeClr>
                </a:solidFill>
              </a:rPr>
              <a:t>major </a:t>
            </a:r>
            <a:r>
              <a:rPr lang="en-CA" sz="2800" dirty="0" smtClean="0">
                <a:solidFill>
                  <a:schemeClr val="accent1">
                    <a:lumMod val="75000"/>
                  </a:schemeClr>
                </a:solidFill>
              </a:rPr>
              <a:t>factor in leg loss. One reasonable hypothesis is that competition between stronger larger males and weaker, smaller ones lead to increased leg loss in the latter. </a:t>
            </a:r>
          </a:p>
          <a:p>
            <a:pPr marL="457200" indent="-457200">
              <a:buFont typeface="Arial" panose="020B0604020202020204" pitchFamily="34" charset="0"/>
              <a:buChar char="•"/>
            </a:pPr>
            <a:r>
              <a:rPr lang="en-CA" sz="2800" dirty="0" smtClean="0">
                <a:solidFill>
                  <a:schemeClr val="accent1">
                    <a:lumMod val="75000"/>
                  </a:schemeClr>
                </a:solidFill>
              </a:rPr>
              <a:t>Previous </a:t>
            </a:r>
            <a:r>
              <a:rPr lang="en-CA" sz="2800" dirty="0">
                <a:solidFill>
                  <a:schemeClr val="accent1">
                    <a:lumMod val="75000"/>
                  </a:schemeClr>
                </a:solidFill>
              </a:rPr>
              <a:t>studies showed that </a:t>
            </a:r>
            <a:r>
              <a:rPr lang="en-CA" sz="2800" b="1" dirty="0">
                <a:solidFill>
                  <a:schemeClr val="accent1">
                    <a:lumMod val="75000"/>
                  </a:schemeClr>
                </a:solidFill>
              </a:rPr>
              <a:t>predators</a:t>
            </a:r>
            <a:r>
              <a:rPr lang="en-CA" sz="2800" dirty="0">
                <a:solidFill>
                  <a:schemeClr val="accent1">
                    <a:lumMod val="75000"/>
                  </a:schemeClr>
                </a:solidFill>
              </a:rPr>
              <a:t> in the southern Gulf </a:t>
            </a:r>
            <a:r>
              <a:rPr lang="en-CA" sz="2800" dirty="0" smtClean="0">
                <a:solidFill>
                  <a:schemeClr val="accent1">
                    <a:lumMod val="75000"/>
                  </a:schemeClr>
                </a:solidFill>
              </a:rPr>
              <a:t>have </a:t>
            </a:r>
            <a:r>
              <a:rPr lang="en-CA" sz="2800" dirty="0">
                <a:solidFill>
                  <a:schemeClr val="accent1">
                    <a:lumMod val="75000"/>
                  </a:schemeClr>
                </a:solidFill>
              </a:rPr>
              <a:t>a fairly limited range of crab sizes which they can </a:t>
            </a:r>
            <a:r>
              <a:rPr lang="en-CA" sz="2800" dirty="0" smtClean="0">
                <a:solidFill>
                  <a:schemeClr val="accent1">
                    <a:lumMod val="75000"/>
                  </a:schemeClr>
                </a:solidFill>
              </a:rPr>
              <a:t>eat. </a:t>
            </a:r>
            <a:r>
              <a:rPr lang="en-CA" sz="2800" dirty="0">
                <a:solidFill>
                  <a:schemeClr val="accent1">
                    <a:lumMod val="75000"/>
                  </a:schemeClr>
                </a:solidFill>
              </a:rPr>
              <a:t>Any hypothetical predator leading to increases in </a:t>
            </a:r>
            <a:r>
              <a:rPr lang="en-CA" sz="2800" dirty="0" smtClean="0">
                <a:solidFill>
                  <a:schemeClr val="accent1">
                    <a:lumMod val="75000"/>
                  </a:schemeClr>
                </a:solidFill>
              </a:rPr>
              <a:t>loss rates </a:t>
            </a:r>
            <a:r>
              <a:rPr lang="en-CA" sz="2800" dirty="0">
                <a:solidFill>
                  <a:schemeClr val="accent1">
                    <a:lumMod val="75000"/>
                  </a:schemeClr>
                </a:solidFill>
              </a:rPr>
              <a:t>must have a differential effect by maturity stage in order to be a major cause of leg loss. </a:t>
            </a:r>
            <a:endParaRPr lang="en-CA" sz="2800" dirty="0" smtClean="0">
              <a:solidFill>
                <a:schemeClr val="accent1">
                  <a:lumMod val="75000"/>
                </a:schemeClr>
              </a:solidFill>
            </a:endParaRPr>
          </a:p>
          <a:p>
            <a:pPr marL="457200" indent="-457200">
              <a:buFont typeface="Arial" panose="020B0604020202020204" pitchFamily="34" charset="0"/>
              <a:buChar char="•"/>
            </a:pPr>
            <a:r>
              <a:rPr lang="en-CA" sz="2800" b="1" dirty="0" smtClean="0">
                <a:solidFill>
                  <a:schemeClr val="accent1">
                    <a:lumMod val="75000"/>
                  </a:schemeClr>
                </a:solidFill>
              </a:rPr>
              <a:t>Commercially fished crab </a:t>
            </a:r>
            <a:r>
              <a:rPr lang="en-CA" sz="2800" dirty="0" smtClean="0">
                <a:solidFill>
                  <a:schemeClr val="accent1">
                    <a:lumMod val="75000"/>
                  </a:schemeClr>
                </a:solidFill>
              </a:rPr>
              <a:t>(mature males 95</a:t>
            </a:r>
            <a:r>
              <a:rPr lang="en-CA" sz="2800" dirty="0">
                <a:solidFill>
                  <a:schemeClr val="accent1">
                    <a:lumMod val="75000"/>
                  </a:schemeClr>
                </a:solidFill>
              </a:rPr>
              <a:t>+ mm </a:t>
            </a:r>
            <a:r>
              <a:rPr lang="en-CA" sz="2800" dirty="0" err="1">
                <a:solidFill>
                  <a:schemeClr val="accent1">
                    <a:lumMod val="75000"/>
                  </a:schemeClr>
                </a:solidFill>
              </a:rPr>
              <a:t>cw</a:t>
            </a:r>
            <a:r>
              <a:rPr lang="en-CA" sz="2800" dirty="0">
                <a:solidFill>
                  <a:schemeClr val="accent1">
                    <a:lumMod val="75000"/>
                  </a:schemeClr>
                </a:solidFill>
              </a:rPr>
              <a:t>) </a:t>
            </a:r>
            <a:r>
              <a:rPr lang="en-CA" sz="2800" dirty="0" smtClean="0">
                <a:solidFill>
                  <a:schemeClr val="accent1">
                    <a:lumMod val="75000"/>
                  </a:schemeClr>
                </a:solidFill>
              </a:rPr>
              <a:t>crab, have much lower leg loss rates than smaller unfished mature males. Similarly, larger immature males, which are often fished but rejected as by-catch, show no corresponding increase over commercial sizes. This strongly hints that </a:t>
            </a:r>
            <a:r>
              <a:rPr lang="en-CA" sz="2800" dirty="0">
                <a:solidFill>
                  <a:schemeClr val="accent1">
                    <a:lumMod val="75000"/>
                  </a:schemeClr>
                </a:solidFill>
              </a:rPr>
              <a:t>the </a:t>
            </a:r>
            <a:r>
              <a:rPr lang="en-CA" sz="2800" b="1" dirty="0">
                <a:solidFill>
                  <a:schemeClr val="accent1">
                    <a:lumMod val="75000"/>
                  </a:schemeClr>
                </a:solidFill>
              </a:rPr>
              <a:t>fishery</a:t>
            </a:r>
            <a:r>
              <a:rPr lang="en-CA" sz="2800" dirty="0">
                <a:solidFill>
                  <a:schemeClr val="accent1">
                    <a:lumMod val="75000"/>
                  </a:schemeClr>
                </a:solidFill>
              </a:rPr>
              <a:t> is a </a:t>
            </a:r>
            <a:r>
              <a:rPr lang="en-CA" sz="2800" b="1" dirty="0">
                <a:solidFill>
                  <a:schemeClr val="accent1">
                    <a:lumMod val="75000"/>
                  </a:schemeClr>
                </a:solidFill>
              </a:rPr>
              <a:t>minor contributor </a:t>
            </a:r>
            <a:r>
              <a:rPr lang="en-CA" sz="2800" dirty="0">
                <a:solidFill>
                  <a:schemeClr val="accent1">
                    <a:lumMod val="75000"/>
                  </a:schemeClr>
                </a:solidFill>
              </a:rPr>
              <a:t>to overall leg </a:t>
            </a:r>
            <a:r>
              <a:rPr lang="en-CA" sz="2800" dirty="0" smtClean="0">
                <a:solidFill>
                  <a:schemeClr val="accent1">
                    <a:lumMod val="75000"/>
                  </a:schemeClr>
                </a:solidFill>
              </a:rPr>
              <a:t>loss among males. </a:t>
            </a:r>
            <a:endParaRPr lang="en-CA" sz="2800" dirty="0">
              <a:solidFill>
                <a:schemeClr val="accent1">
                  <a:lumMod val="75000"/>
                </a:schemeClr>
              </a:solidFill>
            </a:endParaRPr>
          </a:p>
          <a:p>
            <a:endParaRPr lang="en-CA" sz="2800" b="1" dirty="0" smtClean="0">
              <a:solidFill>
                <a:schemeClr val="accent1">
                  <a:lumMod val="50000"/>
                </a:schemeClr>
              </a:solidFill>
            </a:endParaRPr>
          </a:p>
        </p:txBody>
      </p:sp>
      <p:sp>
        <p:nvSpPr>
          <p:cNvPr id="92" name="Rounded Rectangle 91"/>
          <p:cNvSpPr/>
          <p:nvPr/>
        </p:nvSpPr>
        <p:spPr>
          <a:xfrm>
            <a:off x="29146501" y="26013619"/>
            <a:ext cx="12495065" cy="2015799"/>
          </a:xfrm>
          <a:prstGeom prst="roundRect">
            <a:avLst>
              <a:gd name="adj" fmla="val 1607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5400" b="1" dirty="0" smtClean="0">
                <a:solidFill>
                  <a:schemeClr val="accent1">
                    <a:lumMod val="50000"/>
                  </a:schemeClr>
                </a:solidFill>
              </a:rPr>
              <a:t>Acknowledgements</a:t>
            </a:r>
          </a:p>
          <a:p>
            <a:pPr marL="457200" indent="-457200">
              <a:buFont typeface="Arial" panose="020B0604020202020204" pitchFamily="34" charset="0"/>
              <a:buChar char="•"/>
            </a:pPr>
            <a:r>
              <a:rPr lang="en-CA" sz="2800" dirty="0" smtClean="0">
                <a:solidFill>
                  <a:schemeClr val="accent1">
                    <a:lumMod val="75000"/>
                  </a:schemeClr>
                </a:solidFill>
              </a:rPr>
              <a:t>Thanks</a:t>
            </a:r>
            <a:r>
              <a:rPr lang="en-CA" sz="2800" dirty="0">
                <a:solidFill>
                  <a:schemeClr val="accent1">
                    <a:lumMod val="75000"/>
                  </a:schemeClr>
                </a:solidFill>
              </a:rPr>
              <a:t>  to </a:t>
            </a:r>
            <a:r>
              <a:rPr lang="en-CA" sz="2800" dirty="0" smtClean="0">
                <a:solidFill>
                  <a:schemeClr val="accent1">
                    <a:lumMod val="75000"/>
                  </a:schemeClr>
                </a:solidFill>
              </a:rPr>
              <a:t>the DFO trawl survey research team: M</a:t>
            </a:r>
            <a:r>
              <a:rPr lang="en-CA" sz="2800" dirty="0">
                <a:solidFill>
                  <a:schemeClr val="accent1">
                    <a:lumMod val="75000"/>
                  </a:schemeClr>
                </a:solidFill>
              </a:rPr>
              <a:t>. </a:t>
            </a:r>
            <a:r>
              <a:rPr lang="en-CA" sz="2800" dirty="0" smtClean="0">
                <a:solidFill>
                  <a:schemeClr val="accent1">
                    <a:lumMod val="75000"/>
                  </a:schemeClr>
                </a:solidFill>
              </a:rPr>
              <a:t>Hebert and J.-F. Landry . </a:t>
            </a:r>
          </a:p>
          <a:p>
            <a:pPr marL="457200" indent="-457200">
              <a:buFont typeface="Arial" panose="020B0604020202020204" pitchFamily="34" charset="0"/>
              <a:buChar char="•"/>
            </a:pPr>
            <a:r>
              <a:rPr lang="en-CA" sz="2800" dirty="0" smtClean="0">
                <a:solidFill>
                  <a:schemeClr val="accent1">
                    <a:lumMod val="75000"/>
                  </a:schemeClr>
                </a:solidFill>
              </a:rPr>
              <a:t>Financing for this </a:t>
            </a:r>
            <a:r>
              <a:rPr lang="en-CA" sz="2800" dirty="0">
                <a:solidFill>
                  <a:schemeClr val="accent1">
                    <a:lumMod val="75000"/>
                  </a:schemeClr>
                </a:solidFill>
              </a:rPr>
              <a:t>project was </a:t>
            </a:r>
            <a:r>
              <a:rPr lang="en-CA" sz="2800" dirty="0" smtClean="0">
                <a:solidFill>
                  <a:schemeClr val="accent1">
                    <a:lumMod val="75000"/>
                  </a:schemeClr>
                </a:solidFill>
              </a:rPr>
              <a:t>through a </a:t>
            </a:r>
            <a:r>
              <a:rPr lang="en-CA" sz="2800" dirty="0">
                <a:solidFill>
                  <a:schemeClr val="accent1">
                    <a:lumMod val="75000"/>
                  </a:schemeClr>
                </a:solidFill>
              </a:rPr>
              <a:t>DFO/Industry  collaborative </a:t>
            </a:r>
            <a:r>
              <a:rPr lang="en-CA" sz="2800" dirty="0" smtClean="0">
                <a:solidFill>
                  <a:schemeClr val="accent1">
                    <a:lumMod val="75000"/>
                  </a:schemeClr>
                </a:solidFill>
              </a:rPr>
              <a:t>agreement.</a:t>
            </a:r>
            <a:endParaRPr lang="en-CA" sz="2800" dirty="0">
              <a:solidFill>
                <a:schemeClr val="accent1">
                  <a:lumMod val="75000"/>
                </a:schemeClr>
              </a:solidFill>
            </a:endParaRPr>
          </a:p>
          <a:p>
            <a:pPr marL="571500" indent="-571500">
              <a:buFont typeface="Arial" panose="020B0604020202020204" pitchFamily="34" charset="0"/>
              <a:buChar char="•"/>
            </a:pPr>
            <a:endParaRPr lang="en-CA" sz="3600" dirty="0" smtClean="0">
              <a:solidFill>
                <a:schemeClr val="accent1">
                  <a:lumMod val="50000"/>
                </a:schemeClr>
              </a:solidFill>
            </a:endParaRPr>
          </a:p>
          <a:p>
            <a:endParaRPr lang="en-CA" sz="3600" dirty="0">
              <a:solidFill>
                <a:schemeClr val="accent1">
                  <a:lumMod val="50000"/>
                </a:schemeClr>
              </a:solidFill>
            </a:endParaRPr>
          </a:p>
        </p:txBody>
      </p:sp>
      <p:grpSp>
        <p:nvGrpSpPr>
          <p:cNvPr id="94" name="Group 93"/>
          <p:cNvGrpSpPr/>
          <p:nvPr/>
        </p:nvGrpSpPr>
        <p:grpSpPr>
          <a:xfrm>
            <a:off x="34964394" y="6578602"/>
            <a:ext cx="6336704" cy="6612168"/>
            <a:chOff x="17731855" y="13026876"/>
            <a:chExt cx="6336704" cy="6612168"/>
          </a:xfrm>
        </p:grpSpPr>
        <p:sp>
          <p:nvSpPr>
            <p:cNvPr id="95" name="Rounded Rectangle 94"/>
            <p:cNvSpPr/>
            <p:nvPr/>
          </p:nvSpPr>
          <p:spPr>
            <a:xfrm>
              <a:off x="17731855" y="13026876"/>
              <a:ext cx="6336704" cy="6612168"/>
            </a:xfrm>
            <a:prstGeom prst="roundRect">
              <a:avLst>
                <a:gd name="adj" fmla="val 5273"/>
              </a:avLst>
            </a:prstGeom>
            <a:solidFill>
              <a:schemeClr val="accent1">
                <a:lumMod val="40000"/>
                <a:lumOff val="6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6" name="Picture 2" descr="C:\Users\MoriyasuM\Desktop\Conference 2018 Belgium\Poster\Missing Legs - Mature Males 2008-2017.jpe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323" t="4814" b="5831"/>
            <a:stretch/>
          </p:blipFill>
          <p:spPr bwMode="auto">
            <a:xfrm>
              <a:off x="18001407" y="13367319"/>
              <a:ext cx="5838708" cy="4963484"/>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p:cNvSpPr txBox="1"/>
            <p:nvPr/>
          </p:nvSpPr>
          <p:spPr>
            <a:xfrm>
              <a:off x="18001407" y="18346258"/>
              <a:ext cx="5838708" cy="1200329"/>
            </a:xfrm>
            <a:prstGeom prst="rect">
              <a:avLst/>
            </a:prstGeom>
            <a:noFill/>
          </p:spPr>
          <p:txBody>
            <a:bodyPr wrap="square" rtlCol="0">
              <a:spAutoFit/>
            </a:bodyPr>
            <a:lstStyle/>
            <a:p>
              <a:pPr algn="just"/>
              <a:r>
                <a:rPr lang="en-CA" sz="2400" b="1" dirty="0" smtClean="0">
                  <a:solidFill>
                    <a:schemeClr val="tx2"/>
                  </a:solidFill>
                </a:rPr>
                <a:t>Average pereiopod loss among mature males (60+ mm </a:t>
              </a:r>
              <a:r>
                <a:rPr lang="en-CA" sz="2400" b="1" dirty="0" err="1" smtClean="0">
                  <a:solidFill>
                    <a:schemeClr val="tx2"/>
                  </a:solidFill>
                </a:rPr>
                <a:t>cw</a:t>
              </a:r>
              <a:r>
                <a:rPr lang="en-CA" sz="2400" b="1" dirty="0" smtClean="0">
                  <a:solidFill>
                    <a:schemeClr val="tx2"/>
                  </a:solidFill>
                </a:rPr>
                <a:t>) by geographic region over the  2008-2017 surveys.</a:t>
              </a:r>
              <a:endParaRPr lang="en-CA" sz="2400" b="1" dirty="0">
                <a:solidFill>
                  <a:schemeClr val="tx2"/>
                </a:solidFill>
              </a:endParaRPr>
            </a:p>
          </p:txBody>
        </p:sp>
      </p:grpSp>
      <p:pic>
        <p:nvPicPr>
          <p:cNvPr id="43" name="Picture 2" descr="W:\Crab\Photos\VOL 81\TRAWL SURVEY 6215.TIF"/>
          <p:cNvPicPr>
            <a:picLocks noGrp="1" noChangeAspect="1" noChangeArrowheads="1"/>
          </p:cNvPicPr>
          <p:nvPr>
            <p:ph idx="1"/>
          </p:nvPr>
        </p:nvPicPr>
        <p:blipFill rotWithShape="1">
          <a:blip r:embed="rId8">
            <a:extLst>
              <a:ext uri="{28A0092B-C50C-407E-A947-70E740481C1C}">
                <a14:useLocalDpi xmlns:a14="http://schemas.microsoft.com/office/drawing/2010/main" val="0"/>
              </a:ext>
            </a:extLst>
          </a:blip>
          <a:srcRect l="5494" r="6778"/>
          <a:stretch/>
        </p:blipFill>
        <p:spPr bwMode="auto">
          <a:xfrm>
            <a:off x="1146597" y="1146629"/>
            <a:ext cx="5348733" cy="3480189"/>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13272533" y="8148346"/>
            <a:ext cx="14955182" cy="6692718"/>
            <a:chOff x="4914430" y="5213532"/>
            <a:chExt cx="14955182" cy="6692718"/>
          </a:xfrm>
        </p:grpSpPr>
        <p:grpSp>
          <p:nvGrpSpPr>
            <p:cNvPr id="61" name="Group 60"/>
            <p:cNvGrpSpPr/>
            <p:nvPr/>
          </p:nvGrpSpPr>
          <p:grpSpPr>
            <a:xfrm>
              <a:off x="4914430" y="5213532"/>
              <a:ext cx="14955182" cy="6692718"/>
              <a:chOff x="6498606" y="12442126"/>
              <a:chExt cx="14955182" cy="6692718"/>
            </a:xfrm>
          </p:grpSpPr>
          <p:sp>
            <p:nvSpPr>
              <p:cNvPr id="68" name="Rounded Rectangle 67"/>
              <p:cNvSpPr/>
              <p:nvPr/>
            </p:nvSpPr>
            <p:spPr>
              <a:xfrm>
                <a:off x="6498606" y="12442126"/>
                <a:ext cx="14955182" cy="6692718"/>
              </a:xfrm>
              <a:prstGeom prst="roundRect">
                <a:avLst>
                  <a:gd name="adj" fmla="val 5273"/>
                </a:avLst>
              </a:prstGeom>
              <a:solidFill>
                <a:schemeClr val="accent1">
                  <a:lumMod val="40000"/>
                  <a:lumOff val="6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71214" y="12699566"/>
                <a:ext cx="9227353" cy="5106349"/>
              </a:xfrm>
              <a:prstGeom prst="rect">
                <a:avLst/>
              </a:prstGeom>
            </p:spPr>
          </p:pic>
          <p:pic>
            <p:nvPicPr>
              <p:cNvPr id="70" name="Picture 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02938" y="12699566"/>
                <a:ext cx="5013900" cy="5080161"/>
              </a:xfrm>
              <a:prstGeom prst="rect">
                <a:avLst/>
              </a:prstGeom>
            </p:spPr>
          </p:pic>
          <p:sp>
            <p:nvSpPr>
              <p:cNvPr id="71" name="TextBox 70"/>
              <p:cNvSpPr txBox="1"/>
              <p:nvPr/>
            </p:nvSpPr>
            <p:spPr>
              <a:xfrm>
                <a:off x="6802938" y="17874001"/>
                <a:ext cx="14395629" cy="1205588"/>
              </a:xfrm>
              <a:prstGeom prst="rect">
                <a:avLst/>
              </a:prstGeom>
              <a:noFill/>
            </p:spPr>
            <p:txBody>
              <a:bodyPr wrap="square" rtlCol="0">
                <a:spAutoFit/>
              </a:bodyPr>
              <a:lstStyle/>
              <a:p>
                <a:pPr algn="just"/>
                <a:r>
                  <a:rPr lang="en-CA" sz="2400" b="1" dirty="0" smtClean="0">
                    <a:solidFill>
                      <a:schemeClr val="tx2"/>
                    </a:solidFill>
                  </a:rPr>
                  <a:t>Average pereiopod loss rates for females (left) and males (right) as a function of crab size for each of the 5 leg positions (colors) for mature (solid lines) and immature (dashed lines) crab. Lines are average rates based </a:t>
                </a:r>
                <a:r>
                  <a:rPr lang="en-CA" sz="2400" b="1" dirty="0">
                    <a:solidFill>
                      <a:schemeClr val="tx2"/>
                    </a:solidFill>
                  </a:rPr>
                  <a:t>on survey observations </a:t>
                </a:r>
                <a:r>
                  <a:rPr lang="en-CA" sz="2400" b="1" dirty="0" smtClean="0">
                    <a:solidFill>
                      <a:schemeClr val="tx2"/>
                    </a:solidFill>
                  </a:rPr>
                  <a:t>from 2008 to 2017.</a:t>
                </a:r>
                <a:endParaRPr lang="en-CA" sz="2400" b="1" dirty="0">
                  <a:solidFill>
                    <a:schemeClr val="tx2"/>
                  </a:solidFill>
                </a:endParaRPr>
              </a:p>
            </p:txBody>
          </p:sp>
        </p:grpSp>
        <p:sp>
          <p:nvSpPr>
            <p:cNvPr id="62" name="TextBox 61"/>
            <p:cNvSpPr txBox="1"/>
            <p:nvPr/>
          </p:nvSpPr>
          <p:spPr>
            <a:xfrm>
              <a:off x="7386797" y="8389637"/>
              <a:ext cx="881652" cy="369332"/>
            </a:xfrm>
            <a:prstGeom prst="rect">
              <a:avLst/>
            </a:prstGeom>
            <a:noFill/>
          </p:spPr>
          <p:txBody>
            <a:bodyPr wrap="none" rtlCol="0">
              <a:spAutoFit/>
            </a:bodyPr>
            <a:lstStyle/>
            <a:p>
              <a:r>
                <a:rPr lang="en-CA" dirty="0" smtClean="0"/>
                <a:t>Mature</a:t>
              </a:r>
              <a:endParaRPr lang="en-CA" dirty="0"/>
            </a:p>
          </p:txBody>
        </p:sp>
        <p:sp>
          <p:nvSpPr>
            <p:cNvPr id="63" name="TextBox 62"/>
            <p:cNvSpPr txBox="1"/>
            <p:nvPr/>
          </p:nvSpPr>
          <p:spPr>
            <a:xfrm>
              <a:off x="6597798" y="9412010"/>
              <a:ext cx="1110882" cy="369332"/>
            </a:xfrm>
            <a:prstGeom prst="rect">
              <a:avLst/>
            </a:prstGeom>
            <a:noFill/>
          </p:spPr>
          <p:txBody>
            <a:bodyPr wrap="none" rtlCol="0">
              <a:spAutoFit/>
            </a:bodyPr>
            <a:lstStyle/>
            <a:p>
              <a:r>
                <a:rPr lang="en-CA" dirty="0" smtClean="0"/>
                <a:t>Immature</a:t>
              </a:r>
              <a:endParaRPr lang="en-CA" dirty="0"/>
            </a:p>
          </p:txBody>
        </p:sp>
        <p:sp>
          <p:nvSpPr>
            <p:cNvPr id="64" name="TextBox 63"/>
            <p:cNvSpPr txBox="1"/>
            <p:nvPr/>
          </p:nvSpPr>
          <p:spPr>
            <a:xfrm>
              <a:off x="14011707" y="6594469"/>
              <a:ext cx="881652" cy="369332"/>
            </a:xfrm>
            <a:prstGeom prst="rect">
              <a:avLst/>
            </a:prstGeom>
            <a:noFill/>
          </p:spPr>
          <p:txBody>
            <a:bodyPr wrap="none" rtlCol="0">
              <a:spAutoFit/>
            </a:bodyPr>
            <a:lstStyle/>
            <a:p>
              <a:r>
                <a:rPr lang="en-CA" dirty="0" smtClean="0"/>
                <a:t>Mature</a:t>
              </a:r>
              <a:endParaRPr lang="en-CA" dirty="0"/>
            </a:p>
          </p:txBody>
        </p:sp>
        <p:sp>
          <p:nvSpPr>
            <p:cNvPr id="65" name="TextBox 64"/>
            <p:cNvSpPr txBox="1"/>
            <p:nvPr/>
          </p:nvSpPr>
          <p:spPr>
            <a:xfrm>
              <a:off x="13805589" y="8681141"/>
              <a:ext cx="1110882" cy="369332"/>
            </a:xfrm>
            <a:prstGeom prst="rect">
              <a:avLst/>
            </a:prstGeom>
            <a:noFill/>
          </p:spPr>
          <p:txBody>
            <a:bodyPr wrap="none" rtlCol="0">
              <a:spAutoFit/>
            </a:bodyPr>
            <a:lstStyle/>
            <a:p>
              <a:r>
                <a:rPr lang="en-CA" dirty="0" smtClean="0"/>
                <a:t>Immature</a:t>
              </a:r>
              <a:endParaRPr lang="en-CA" dirty="0"/>
            </a:p>
          </p:txBody>
        </p:sp>
        <p:sp>
          <p:nvSpPr>
            <p:cNvPr id="66" name="TextBox 65"/>
            <p:cNvSpPr txBox="1"/>
            <p:nvPr/>
          </p:nvSpPr>
          <p:spPr>
            <a:xfrm>
              <a:off x="7198867" y="5470972"/>
              <a:ext cx="1109919" cy="461665"/>
            </a:xfrm>
            <a:prstGeom prst="rect">
              <a:avLst/>
            </a:prstGeom>
            <a:noFill/>
          </p:spPr>
          <p:txBody>
            <a:bodyPr wrap="none" rtlCol="0">
              <a:spAutoFit/>
            </a:bodyPr>
            <a:lstStyle/>
            <a:p>
              <a:r>
                <a:rPr lang="en-CA" sz="2400" b="1" dirty="0" smtClean="0"/>
                <a:t>Female</a:t>
              </a:r>
              <a:endParaRPr lang="en-CA" sz="2400" b="1" dirty="0"/>
            </a:p>
          </p:txBody>
        </p:sp>
        <p:sp>
          <p:nvSpPr>
            <p:cNvPr id="67" name="TextBox 66"/>
            <p:cNvSpPr txBox="1"/>
            <p:nvPr/>
          </p:nvSpPr>
          <p:spPr>
            <a:xfrm>
              <a:off x="14390058" y="5470972"/>
              <a:ext cx="837089" cy="461665"/>
            </a:xfrm>
            <a:prstGeom prst="rect">
              <a:avLst/>
            </a:prstGeom>
            <a:noFill/>
          </p:spPr>
          <p:txBody>
            <a:bodyPr wrap="none" rtlCol="0">
              <a:spAutoFit/>
            </a:bodyPr>
            <a:lstStyle/>
            <a:p>
              <a:r>
                <a:rPr lang="en-CA" sz="2400" b="1" dirty="0" smtClean="0"/>
                <a:t>Male</a:t>
              </a:r>
              <a:endParaRPr lang="en-CA" sz="2400" b="1" dirty="0"/>
            </a:p>
          </p:txBody>
        </p:sp>
      </p:grpSp>
      <p:sp>
        <p:nvSpPr>
          <p:cNvPr id="4" name="TextBox 3"/>
          <p:cNvSpPr txBox="1"/>
          <p:nvPr/>
        </p:nvSpPr>
        <p:spPr>
          <a:xfrm>
            <a:off x="29326283" y="6868783"/>
            <a:ext cx="5474682" cy="6986528"/>
          </a:xfrm>
          <a:prstGeom prst="rect">
            <a:avLst/>
          </a:prstGeom>
          <a:noFill/>
        </p:spPr>
        <p:txBody>
          <a:bodyPr wrap="square" rtlCol="0">
            <a:spAutoFit/>
          </a:bodyPr>
          <a:lstStyle/>
          <a:p>
            <a:pPr marL="457200" indent="-457200">
              <a:buFont typeface="Arial" panose="020B0604020202020204" pitchFamily="34" charset="0"/>
              <a:buChar char="•"/>
            </a:pPr>
            <a:r>
              <a:rPr lang="en-CA" sz="2800" dirty="0" smtClean="0">
                <a:solidFill>
                  <a:schemeClr val="accent1">
                    <a:lumMod val="75000"/>
                  </a:schemeClr>
                </a:solidFill>
              </a:rPr>
              <a:t>Rates are higher in mid-northern regions, which correspond </a:t>
            </a:r>
            <a:r>
              <a:rPr lang="en-CA" sz="2800" dirty="0">
                <a:solidFill>
                  <a:schemeClr val="accent1">
                    <a:lumMod val="75000"/>
                  </a:schemeClr>
                </a:solidFill>
              </a:rPr>
              <a:t>to deeper water </a:t>
            </a:r>
            <a:r>
              <a:rPr lang="en-CA" sz="2800" dirty="0" smtClean="0">
                <a:solidFill>
                  <a:schemeClr val="accent1">
                    <a:lumMod val="75000"/>
                  </a:schemeClr>
                </a:solidFill>
              </a:rPr>
              <a:t>regions.</a:t>
            </a:r>
            <a:endParaRPr lang="en-CA" sz="2800" dirty="0">
              <a:solidFill>
                <a:schemeClr val="accent1">
                  <a:lumMod val="75000"/>
                </a:schemeClr>
              </a:solidFill>
            </a:endParaRPr>
          </a:p>
          <a:p>
            <a:pPr marL="457200" indent="-457200">
              <a:buFont typeface="Arial" panose="020B0604020202020204" pitchFamily="34" charset="0"/>
              <a:buChar char="•"/>
            </a:pPr>
            <a:r>
              <a:rPr lang="en-CA" sz="2800" dirty="0">
                <a:solidFill>
                  <a:schemeClr val="accent1">
                    <a:lumMod val="75000"/>
                  </a:schemeClr>
                </a:solidFill>
              </a:rPr>
              <a:t>Other regions such as the easternmost and southwestern, associated with high densities of crab, show only a low or moderate rate of leg loss</a:t>
            </a:r>
            <a:r>
              <a:rPr lang="en-CA" sz="2800" dirty="0" smtClean="0">
                <a:solidFill>
                  <a:schemeClr val="accent1">
                    <a:lumMod val="75000"/>
                  </a:schemeClr>
                </a:solidFill>
              </a:rPr>
              <a:t>.</a:t>
            </a:r>
          </a:p>
          <a:p>
            <a:pPr marL="457200" indent="-457200">
              <a:buFont typeface="Arial" panose="020B0604020202020204" pitchFamily="34" charset="0"/>
              <a:buChar char="•"/>
            </a:pPr>
            <a:r>
              <a:rPr lang="en-CA" sz="2800" dirty="0" smtClean="0">
                <a:solidFill>
                  <a:srgbClr val="FF0000"/>
                </a:solidFill>
              </a:rPr>
              <a:t>Oddly, local high rates of missing </a:t>
            </a:r>
            <a:r>
              <a:rPr lang="en-CA" sz="2800" dirty="0" err="1" smtClean="0">
                <a:solidFill>
                  <a:srgbClr val="FF0000"/>
                </a:solidFill>
              </a:rPr>
              <a:t>pereiopods</a:t>
            </a:r>
            <a:r>
              <a:rPr lang="en-CA" sz="2800" dirty="0" smtClean="0">
                <a:solidFill>
                  <a:srgbClr val="FF0000"/>
                </a:solidFill>
              </a:rPr>
              <a:t> among mid-sized mature males are poorly predicted by high densities of larger mature males or low mature female densities, though this may be due to removal of larger males by the fishery.</a:t>
            </a:r>
            <a:endParaRPr lang="en-CA" sz="2800" dirty="0">
              <a:solidFill>
                <a:srgbClr val="FF0000"/>
              </a:solidFill>
            </a:endParaRPr>
          </a:p>
        </p:txBody>
      </p:sp>
      <p:grpSp>
        <p:nvGrpSpPr>
          <p:cNvPr id="45" name="Group 44"/>
          <p:cNvGrpSpPr/>
          <p:nvPr/>
        </p:nvGrpSpPr>
        <p:grpSpPr>
          <a:xfrm>
            <a:off x="3113408" y="8405786"/>
            <a:ext cx="7112085" cy="6321124"/>
            <a:chOff x="13428080" y="20004808"/>
            <a:chExt cx="7112085" cy="6321124"/>
          </a:xfrm>
        </p:grpSpPr>
        <p:sp>
          <p:nvSpPr>
            <p:cNvPr id="46" name="Rounded Rectangle 45"/>
            <p:cNvSpPr/>
            <p:nvPr/>
          </p:nvSpPr>
          <p:spPr>
            <a:xfrm>
              <a:off x="13428080" y="20004808"/>
              <a:ext cx="7112085" cy="6321124"/>
            </a:xfrm>
            <a:prstGeom prst="roundRect">
              <a:avLst>
                <a:gd name="adj" fmla="val 527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7" name="Group 46"/>
            <p:cNvGrpSpPr/>
            <p:nvPr/>
          </p:nvGrpSpPr>
          <p:grpSpPr>
            <a:xfrm>
              <a:off x="13674111" y="20259079"/>
              <a:ext cx="6604913" cy="4385615"/>
              <a:chOff x="13674111" y="20259079"/>
              <a:chExt cx="6604913" cy="4385615"/>
            </a:xfrm>
          </p:grpSpPr>
          <p:pic>
            <p:nvPicPr>
              <p:cNvPr id="49" name="Picture 2" descr="D:\DCIM\100MSDCF\DSC0854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700934" y="20259079"/>
                <a:ext cx="6578090" cy="438561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6633439" y="21401782"/>
                <a:ext cx="903473" cy="369332"/>
              </a:xfrm>
              <a:prstGeom prst="rect">
                <a:avLst/>
              </a:prstGeom>
              <a:noFill/>
              <a:ln w="22225">
                <a:noFill/>
              </a:ln>
            </p:spPr>
            <p:txBody>
              <a:bodyPr wrap="square" rtlCol="0">
                <a:spAutoFit/>
              </a:bodyPr>
              <a:lstStyle/>
              <a:p>
                <a:r>
                  <a:rPr lang="en-CA" b="1" dirty="0" smtClean="0">
                    <a:solidFill>
                      <a:srgbClr val="FFC000"/>
                    </a:solidFill>
                  </a:rPr>
                  <a:t>Female</a:t>
                </a:r>
                <a:endParaRPr lang="en-CA" b="1" dirty="0">
                  <a:solidFill>
                    <a:srgbClr val="FFC000"/>
                  </a:solidFill>
                </a:endParaRPr>
              </a:p>
            </p:txBody>
          </p:sp>
          <p:sp>
            <p:nvSpPr>
              <p:cNvPr id="51" name="TextBox 50"/>
              <p:cNvSpPr txBox="1"/>
              <p:nvPr/>
            </p:nvSpPr>
            <p:spPr>
              <a:xfrm>
                <a:off x="16594640" y="23234589"/>
                <a:ext cx="693554" cy="369332"/>
              </a:xfrm>
              <a:prstGeom prst="rect">
                <a:avLst/>
              </a:prstGeom>
              <a:noFill/>
              <a:ln w="22225">
                <a:noFill/>
              </a:ln>
            </p:spPr>
            <p:txBody>
              <a:bodyPr wrap="square" rtlCol="0">
                <a:spAutoFit/>
              </a:bodyPr>
              <a:lstStyle/>
              <a:p>
                <a:r>
                  <a:rPr lang="en-CA" b="1" dirty="0" smtClean="0">
                    <a:solidFill>
                      <a:srgbClr val="FFC000"/>
                    </a:solidFill>
                  </a:rPr>
                  <a:t>Male</a:t>
                </a:r>
                <a:endParaRPr lang="en-CA" b="1" dirty="0">
                  <a:solidFill>
                    <a:srgbClr val="FFC000"/>
                  </a:solidFill>
                </a:endParaRPr>
              </a:p>
            </p:txBody>
          </p:sp>
          <p:sp>
            <p:nvSpPr>
              <p:cNvPr id="52" name="TextBox 51"/>
              <p:cNvSpPr txBox="1"/>
              <p:nvPr/>
            </p:nvSpPr>
            <p:spPr>
              <a:xfrm rot="1330109">
                <a:off x="15046393" y="22147991"/>
                <a:ext cx="1052575" cy="369332"/>
              </a:xfrm>
              <a:prstGeom prst="rect">
                <a:avLst/>
              </a:prstGeom>
              <a:noFill/>
              <a:ln w="22225">
                <a:noFill/>
              </a:ln>
            </p:spPr>
            <p:txBody>
              <a:bodyPr wrap="square" rtlCol="0">
                <a:spAutoFit/>
              </a:bodyPr>
              <a:lstStyle/>
              <a:p>
                <a:r>
                  <a:rPr lang="en-CA" b="1" dirty="0" smtClean="0">
                    <a:solidFill>
                      <a:srgbClr val="FFC000"/>
                    </a:solidFill>
                  </a:rPr>
                  <a:t>Cheliped</a:t>
                </a:r>
                <a:endParaRPr lang="en-CA" b="1" dirty="0">
                  <a:solidFill>
                    <a:srgbClr val="FFC000"/>
                  </a:solidFill>
                </a:endParaRPr>
              </a:p>
            </p:txBody>
          </p:sp>
          <p:sp>
            <p:nvSpPr>
              <p:cNvPr id="55" name="TextBox 54"/>
              <p:cNvSpPr txBox="1"/>
              <p:nvPr/>
            </p:nvSpPr>
            <p:spPr>
              <a:xfrm rot="999527">
                <a:off x="14250785" y="22455835"/>
                <a:ext cx="1567668" cy="369332"/>
              </a:xfrm>
              <a:prstGeom prst="rect">
                <a:avLst/>
              </a:prstGeom>
              <a:noFill/>
              <a:ln w="22225">
                <a:noFill/>
              </a:ln>
            </p:spPr>
            <p:txBody>
              <a:bodyPr wrap="square" rtlCol="0">
                <a:spAutoFit/>
              </a:bodyPr>
              <a:lstStyle/>
              <a:p>
                <a:r>
                  <a:rPr lang="en-CA" b="1" dirty="0" smtClean="0">
                    <a:solidFill>
                      <a:srgbClr val="FFC000"/>
                    </a:solidFill>
                  </a:rPr>
                  <a:t>1</a:t>
                </a:r>
                <a:r>
                  <a:rPr lang="en-CA" b="1" baseline="30000" dirty="0" smtClean="0">
                    <a:solidFill>
                      <a:srgbClr val="FFC000"/>
                    </a:solidFill>
                  </a:rPr>
                  <a:t>st</a:t>
                </a:r>
                <a:r>
                  <a:rPr lang="en-CA" b="1" dirty="0" smtClean="0">
                    <a:solidFill>
                      <a:srgbClr val="FFC000"/>
                    </a:solidFill>
                  </a:rPr>
                  <a:t> walking leg</a:t>
                </a:r>
                <a:endParaRPr lang="en-CA" b="1" dirty="0">
                  <a:solidFill>
                    <a:srgbClr val="FFC000"/>
                  </a:solidFill>
                </a:endParaRPr>
              </a:p>
            </p:txBody>
          </p:sp>
          <p:sp>
            <p:nvSpPr>
              <p:cNvPr id="56" name="TextBox 55"/>
              <p:cNvSpPr txBox="1"/>
              <p:nvPr/>
            </p:nvSpPr>
            <p:spPr>
              <a:xfrm rot="1000382">
                <a:off x="13674111" y="23300707"/>
                <a:ext cx="2531582" cy="369332"/>
              </a:xfrm>
              <a:prstGeom prst="rect">
                <a:avLst/>
              </a:prstGeom>
              <a:noFill/>
              <a:ln w="22225">
                <a:noFill/>
              </a:ln>
            </p:spPr>
            <p:txBody>
              <a:bodyPr wrap="square" rtlCol="0">
                <a:spAutoFit/>
              </a:bodyPr>
              <a:lstStyle/>
              <a:p>
                <a:r>
                  <a:rPr lang="en-CA" b="1" dirty="0" smtClean="0">
                    <a:solidFill>
                      <a:srgbClr val="FFC000"/>
                    </a:solidFill>
                  </a:rPr>
                  <a:t>Missing 3</a:t>
                </a:r>
                <a:r>
                  <a:rPr lang="en-CA" b="1" baseline="30000" dirty="0" smtClean="0">
                    <a:solidFill>
                      <a:srgbClr val="FFC000"/>
                    </a:solidFill>
                  </a:rPr>
                  <a:t>rd</a:t>
                </a:r>
                <a:r>
                  <a:rPr lang="en-CA" b="1" dirty="0" smtClean="0">
                    <a:solidFill>
                      <a:srgbClr val="FFC000"/>
                    </a:solidFill>
                  </a:rPr>
                  <a:t> walking leg</a:t>
                </a:r>
                <a:endParaRPr lang="en-CA" b="1" dirty="0">
                  <a:solidFill>
                    <a:srgbClr val="FFC000"/>
                  </a:solidFill>
                </a:endParaRPr>
              </a:p>
            </p:txBody>
          </p:sp>
          <p:sp>
            <p:nvSpPr>
              <p:cNvPr id="58" name="TextBox 57"/>
              <p:cNvSpPr txBox="1"/>
              <p:nvPr/>
            </p:nvSpPr>
            <p:spPr>
              <a:xfrm rot="20639251">
                <a:off x="14654356" y="24084932"/>
                <a:ext cx="1612513" cy="369332"/>
              </a:xfrm>
              <a:prstGeom prst="rect">
                <a:avLst/>
              </a:prstGeom>
              <a:noFill/>
              <a:ln w="22225">
                <a:noFill/>
              </a:ln>
            </p:spPr>
            <p:txBody>
              <a:bodyPr wrap="square" rtlCol="0">
                <a:spAutoFit/>
              </a:bodyPr>
              <a:lstStyle/>
              <a:p>
                <a:r>
                  <a:rPr lang="en-CA" b="1" dirty="0" smtClean="0">
                    <a:solidFill>
                      <a:srgbClr val="FFC000"/>
                    </a:solidFill>
                  </a:rPr>
                  <a:t>4</a:t>
                </a:r>
                <a:r>
                  <a:rPr lang="en-CA" b="1" baseline="30000" dirty="0" smtClean="0">
                    <a:solidFill>
                      <a:srgbClr val="FFC000"/>
                    </a:solidFill>
                  </a:rPr>
                  <a:t>th</a:t>
                </a:r>
                <a:r>
                  <a:rPr lang="en-CA" b="1" dirty="0" smtClean="0">
                    <a:solidFill>
                      <a:srgbClr val="FFC000"/>
                    </a:solidFill>
                  </a:rPr>
                  <a:t> walking leg</a:t>
                </a:r>
                <a:endParaRPr lang="en-CA" b="1" dirty="0">
                  <a:solidFill>
                    <a:srgbClr val="FFC000"/>
                  </a:solidFill>
                </a:endParaRPr>
              </a:p>
            </p:txBody>
          </p:sp>
          <p:sp>
            <p:nvSpPr>
              <p:cNvPr id="59" name="TextBox 58"/>
              <p:cNvSpPr txBox="1"/>
              <p:nvPr/>
            </p:nvSpPr>
            <p:spPr>
              <a:xfrm rot="1257072">
                <a:off x="14116583" y="22796842"/>
                <a:ext cx="1698545" cy="369332"/>
              </a:xfrm>
              <a:prstGeom prst="rect">
                <a:avLst/>
              </a:prstGeom>
              <a:noFill/>
              <a:ln w="22225">
                <a:noFill/>
              </a:ln>
            </p:spPr>
            <p:txBody>
              <a:bodyPr wrap="square" rtlCol="0">
                <a:spAutoFit/>
              </a:bodyPr>
              <a:lstStyle/>
              <a:p>
                <a:r>
                  <a:rPr lang="en-CA" b="1" dirty="0" smtClean="0">
                    <a:solidFill>
                      <a:srgbClr val="FFC000"/>
                    </a:solidFill>
                  </a:rPr>
                  <a:t>2</a:t>
                </a:r>
                <a:r>
                  <a:rPr lang="en-CA" b="1" baseline="30000" dirty="0" smtClean="0">
                    <a:solidFill>
                      <a:srgbClr val="FFC000"/>
                    </a:solidFill>
                  </a:rPr>
                  <a:t>nd</a:t>
                </a:r>
                <a:r>
                  <a:rPr lang="en-CA" b="1" dirty="0" smtClean="0">
                    <a:solidFill>
                      <a:srgbClr val="FFC000"/>
                    </a:solidFill>
                  </a:rPr>
                  <a:t> walking leg</a:t>
                </a:r>
                <a:endParaRPr lang="en-CA" b="1" dirty="0">
                  <a:solidFill>
                    <a:srgbClr val="FFC000"/>
                  </a:solidFill>
                </a:endParaRPr>
              </a:p>
            </p:txBody>
          </p:sp>
        </p:grpSp>
        <p:sp>
          <p:nvSpPr>
            <p:cNvPr id="48" name="TextBox 47"/>
            <p:cNvSpPr txBox="1"/>
            <p:nvPr/>
          </p:nvSpPr>
          <p:spPr>
            <a:xfrm>
              <a:off x="13684454" y="24669503"/>
              <a:ext cx="6594569" cy="1569660"/>
            </a:xfrm>
            <a:prstGeom prst="rect">
              <a:avLst/>
            </a:prstGeom>
            <a:noFill/>
          </p:spPr>
          <p:txBody>
            <a:bodyPr wrap="square" rtlCol="0">
              <a:spAutoFit/>
            </a:bodyPr>
            <a:lstStyle/>
            <a:p>
              <a:pPr algn="just"/>
              <a:r>
                <a:rPr lang="en-CA" sz="2400" b="1" dirty="0" err="1" smtClean="0">
                  <a:solidFill>
                    <a:schemeClr val="tx2"/>
                  </a:solidFill>
                </a:rPr>
                <a:t>Pereiopod</a:t>
              </a:r>
              <a:r>
                <a:rPr lang="en-CA" sz="2400" b="1" dirty="0" smtClean="0">
                  <a:solidFill>
                    <a:schemeClr val="tx2"/>
                  </a:solidFill>
                </a:rPr>
                <a:t> </a:t>
              </a:r>
              <a:r>
                <a:rPr lang="en-CA" sz="2400" b="1" dirty="0" err="1" smtClean="0">
                  <a:solidFill>
                    <a:schemeClr val="tx2"/>
                  </a:solidFill>
                </a:rPr>
                <a:t>idendification</a:t>
              </a:r>
              <a:r>
                <a:rPr lang="en-CA" sz="2400" b="1" dirty="0" smtClean="0">
                  <a:solidFill>
                    <a:schemeClr val="tx2"/>
                  </a:solidFill>
                </a:rPr>
                <a:t> for male (bottom) and female (top) snow crab. The male has a single missing </a:t>
              </a:r>
              <a:r>
                <a:rPr lang="en-CA" sz="2400" b="1" dirty="0" err="1" smtClean="0">
                  <a:solidFill>
                    <a:schemeClr val="tx2"/>
                  </a:solidFill>
                </a:rPr>
                <a:t>pereiopod</a:t>
              </a:r>
              <a:r>
                <a:rPr lang="en-CA" sz="2400" b="1" dirty="0" smtClean="0">
                  <a:solidFill>
                    <a:schemeClr val="tx2"/>
                  </a:solidFill>
                </a:rPr>
                <a:t> while the female has a missing cheliped and 1</a:t>
              </a:r>
              <a:r>
                <a:rPr lang="en-CA" sz="2400" b="1" baseline="30000" dirty="0" smtClean="0">
                  <a:solidFill>
                    <a:schemeClr val="tx2"/>
                  </a:solidFill>
                </a:rPr>
                <a:t>st</a:t>
              </a:r>
              <a:r>
                <a:rPr lang="en-CA" sz="2400" b="1" dirty="0" smtClean="0">
                  <a:solidFill>
                    <a:schemeClr val="tx2"/>
                  </a:solidFill>
                </a:rPr>
                <a:t> walking leg on the left side.</a:t>
              </a:r>
              <a:endParaRPr lang="en-CA" sz="2400" b="1" dirty="0">
                <a:solidFill>
                  <a:schemeClr val="tx2"/>
                </a:solidFill>
              </a:endParaRPr>
            </a:p>
          </p:txBody>
        </p:sp>
      </p:grpSp>
      <p:pic>
        <p:nvPicPr>
          <p:cNvPr id="72" name="Picture 71"/>
          <p:cNvPicPr>
            <a:picLocks noChangeAspect="1"/>
          </p:cNvPicPr>
          <p:nvPr/>
        </p:nvPicPr>
        <p:blipFill rotWithShape="1">
          <a:blip r:embed="rId12" cstate="print">
            <a:extLst>
              <a:ext uri="{28A0092B-C50C-407E-A947-70E740481C1C}">
                <a14:useLocalDpi xmlns:a14="http://schemas.microsoft.com/office/drawing/2010/main" val="0"/>
              </a:ext>
            </a:extLst>
          </a:blip>
          <a:srcRect l="6560" t="5964"/>
          <a:stretch/>
        </p:blipFill>
        <p:spPr>
          <a:xfrm>
            <a:off x="36419220" y="1128582"/>
            <a:ext cx="5233334" cy="3501801"/>
          </a:xfrm>
          <a:prstGeom prst="rect">
            <a:avLst/>
          </a:prstGeom>
          <a:ln>
            <a:solidFill>
              <a:schemeClr val="accent1">
                <a:lumMod val="75000"/>
              </a:schemeClr>
            </a:solidFill>
          </a:ln>
        </p:spPr>
      </p:pic>
      <p:sp>
        <p:nvSpPr>
          <p:cNvPr id="73" name="TextBox 72"/>
          <p:cNvSpPr txBox="1"/>
          <p:nvPr/>
        </p:nvSpPr>
        <p:spPr>
          <a:xfrm rot="2678945">
            <a:off x="5369683" y="8914758"/>
            <a:ext cx="1077811" cy="523220"/>
          </a:xfrm>
          <a:prstGeom prst="rect">
            <a:avLst/>
          </a:prstGeom>
          <a:noFill/>
          <a:ln w="22225">
            <a:noFill/>
          </a:ln>
        </p:spPr>
        <p:txBody>
          <a:bodyPr wrap="square" rtlCol="0">
            <a:spAutoFit/>
          </a:bodyPr>
          <a:lstStyle/>
          <a:p>
            <a:r>
              <a:rPr lang="en-CA" sz="1400" b="1" dirty="0" smtClean="0">
                <a:solidFill>
                  <a:srgbClr val="FFC000"/>
                </a:solidFill>
              </a:rPr>
              <a:t>Missing 1</a:t>
            </a:r>
            <a:r>
              <a:rPr lang="en-CA" sz="1400" b="1" baseline="30000" dirty="0" smtClean="0">
                <a:solidFill>
                  <a:srgbClr val="FFC000"/>
                </a:solidFill>
              </a:rPr>
              <a:t>st</a:t>
            </a:r>
            <a:r>
              <a:rPr lang="en-CA" sz="1400" b="1" dirty="0" smtClean="0">
                <a:solidFill>
                  <a:srgbClr val="FFC000"/>
                </a:solidFill>
              </a:rPr>
              <a:t> </a:t>
            </a:r>
          </a:p>
          <a:p>
            <a:r>
              <a:rPr lang="en-CA" sz="1400" b="1" dirty="0" smtClean="0">
                <a:solidFill>
                  <a:srgbClr val="FFC000"/>
                </a:solidFill>
              </a:rPr>
              <a:t>walking leg</a:t>
            </a:r>
            <a:endParaRPr lang="en-CA" sz="1400" b="1" dirty="0">
              <a:solidFill>
                <a:srgbClr val="FFC000"/>
              </a:solidFill>
            </a:endParaRPr>
          </a:p>
        </p:txBody>
      </p:sp>
      <p:cxnSp>
        <p:nvCxnSpPr>
          <p:cNvPr id="5" name="Straight Arrow Connector 4"/>
          <p:cNvCxnSpPr/>
          <p:nvPr/>
        </p:nvCxnSpPr>
        <p:spPr>
          <a:xfrm>
            <a:off x="6179820" y="9448800"/>
            <a:ext cx="174770" cy="265149"/>
          </a:xfrm>
          <a:prstGeom prst="straightConnector1">
            <a:avLst/>
          </a:prstGeom>
          <a:ln w="22225">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904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p:cNvGrpSpPr/>
          <p:nvPr/>
        </p:nvGrpSpPr>
        <p:grpSpPr>
          <a:xfrm>
            <a:off x="34979282" y="11346465"/>
            <a:ext cx="6480720" cy="5260695"/>
            <a:chOff x="31425146" y="21065237"/>
            <a:chExt cx="6480720" cy="5260695"/>
          </a:xfrm>
        </p:grpSpPr>
        <p:sp>
          <p:nvSpPr>
            <p:cNvPr id="17" name="Rounded Rectangle 16"/>
            <p:cNvSpPr/>
            <p:nvPr/>
          </p:nvSpPr>
          <p:spPr>
            <a:xfrm>
              <a:off x="31425146" y="21065237"/>
              <a:ext cx="6480720" cy="5260695"/>
            </a:xfrm>
            <a:prstGeom prst="roundRect">
              <a:avLst>
                <a:gd name="adj" fmla="val 527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6029" y="21420347"/>
              <a:ext cx="5846741" cy="4074588"/>
            </a:xfrm>
            <a:prstGeom prst="rect">
              <a:avLst/>
            </a:prstGeom>
            <a:noFill/>
            <a:ln w="9525">
              <a:solidFill>
                <a:schemeClr val="accent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1722464" y="25494935"/>
              <a:ext cx="5870306" cy="830997"/>
            </a:xfrm>
            <a:prstGeom prst="rect">
              <a:avLst/>
            </a:prstGeom>
            <a:noFill/>
          </p:spPr>
          <p:txBody>
            <a:bodyPr wrap="square" rtlCol="0">
              <a:spAutoFit/>
            </a:bodyPr>
            <a:lstStyle/>
            <a:p>
              <a:pPr algn="just"/>
              <a:r>
                <a:rPr lang="en-CA" sz="2400" b="1" dirty="0">
                  <a:solidFill>
                    <a:schemeClr val="tx2"/>
                  </a:solidFill>
                </a:rPr>
                <a:t>Male snow crab with missing 3</a:t>
              </a:r>
              <a:r>
                <a:rPr lang="en-CA" sz="2400" b="1" baseline="30000" dirty="0">
                  <a:solidFill>
                    <a:schemeClr val="tx2"/>
                  </a:solidFill>
                </a:rPr>
                <a:t>rd</a:t>
              </a:r>
              <a:r>
                <a:rPr lang="en-CA" sz="2400" b="1" dirty="0">
                  <a:solidFill>
                    <a:schemeClr val="tx2"/>
                  </a:solidFill>
                </a:rPr>
                <a:t> walking leg (left) and cheliped (right</a:t>
              </a:r>
              <a:r>
                <a:rPr lang="en-CA" sz="2400" b="1" dirty="0" smtClean="0">
                  <a:solidFill>
                    <a:schemeClr val="tx2"/>
                  </a:solidFill>
                </a:rPr>
                <a:t>).</a:t>
              </a:r>
              <a:endParaRPr lang="en-CA" sz="2400" b="1" dirty="0">
                <a:solidFill>
                  <a:schemeClr val="tx2"/>
                </a:solidFill>
              </a:endParaRPr>
            </a:p>
          </p:txBody>
        </p:sp>
      </p:grpSp>
      <p:grpSp>
        <p:nvGrpSpPr>
          <p:cNvPr id="39" name="Group 38"/>
          <p:cNvGrpSpPr/>
          <p:nvPr/>
        </p:nvGrpSpPr>
        <p:grpSpPr>
          <a:xfrm>
            <a:off x="16748812" y="4496523"/>
            <a:ext cx="6336704" cy="6612168"/>
            <a:chOff x="17731855" y="13026876"/>
            <a:chExt cx="6336704" cy="6612168"/>
          </a:xfrm>
        </p:grpSpPr>
        <p:sp>
          <p:nvSpPr>
            <p:cNvPr id="36" name="Rounded Rectangle 35"/>
            <p:cNvSpPr/>
            <p:nvPr/>
          </p:nvSpPr>
          <p:spPr>
            <a:xfrm>
              <a:off x="17731855" y="13026876"/>
              <a:ext cx="6336704" cy="6612168"/>
            </a:xfrm>
            <a:prstGeom prst="roundRect">
              <a:avLst>
                <a:gd name="adj" fmla="val 527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7" name="Picture 2" descr="C:\Users\MoriyasuM\Desktop\Conference 2018 Belgium\Poster\Missing Legs - Mature Males 2008-2017.jpe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23" t="4814" b="5831"/>
            <a:stretch/>
          </p:blipFill>
          <p:spPr bwMode="auto">
            <a:xfrm>
              <a:off x="18001407" y="13367319"/>
              <a:ext cx="5838708" cy="496348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8001407" y="18346258"/>
              <a:ext cx="5838708" cy="775291"/>
            </a:xfrm>
            <a:prstGeom prst="rect">
              <a:avLst/>
            </a:prstGeom>
            <a:noFill/>
          </p:spPr>
          <p:txBody>
            <a:bodyPr wrap="square" rtlCol="0">
              <a:spAutoFit/>
            </a:bodyPr>
            <a:lstStyle/>
            <a:p>
              <a:pPr algn="just"/>
              <a:r>
                <a:rPr lang="en-CA" sz="2400" b="1" dirty="0" smtClean="0">
                  <a:solidFill>
                    <a:schemeClr val="tx2"/>
                  </a:solidFill>
                </a:rPr>
                <a:t>Average pereiopod loss among mature males by geographic region over the  2008-2017 surveys.</a:t>
              </a:r>
              <a:endParaRPr lang="en-CA" sz="2400" b="1" dirty="0">
                <a:solidFill>
                  <a:schemeClr val="tx2"/>
                </a:solidFill>
              </a:endParaRPr>
            </a:p>
          </p:txBody>
        </p:sp>
      </p:grpSp>
      <p:grpSp>
        <p:nvGrpSpPr>
          <p:cNvPr id="3" name="Group 2"/>
          <p:cNvGrpSpPr/>
          <p:nvPr/>
        </p:nvGrpSpPr>
        <p:grpSpPr>
          <a:xfrm>
            <a:off x="1228724" y="11348402"/>
            <a:ext cx="12802227" cy="6813143"/>
            <a:chOff x="19532054" y="19920132"/>
            <a:chExt cx="12802227" cy="6813143"/>
          </a:xfrm>
        </p:grpSpPr>
        <p:sp>
          <p:nvSpPr>
            <p:cNvPr id="35" name="Rounded Rectangle 34"/>
            <p:cNvSpPr/>
            <p:nvPr/>
          </p:nvSpPr>
          <p:spPr>
            <a:xfrm>
              <a:off x="19532054" y="19920132"/>
              <a:ext cx="12802227" cy="6813143"/>
            </a:xfrm>
            <a:prstGeom prst="roundRect">
              <a:avLst>
                <a:gd name="adj" fmla="val 5273"/>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Picture 2" descr="C:\Users\MoriyasuM\AppData\Local\Microsoft\Windows\Temporary Internet Files\Content.Outlook\9M0VTQJQ\Missing Legs - Year x width (2).jpe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1207" r="1170" b="2856"/>
            <a:stretch/>
          </p:blipFill>
          <p:spPr bwMode="auto">
            <a:xfrm>
              <a:off x="19786891" y="20145985"/>
              <a:ext cx="12280422" cy="524525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19786891" y="25425856"/>
              <a:ext cx="12280422" cy="1200329"/>
            </a:xfrm>
            <a:prstGeom prst="rect">
              <a:avLst/>
            </a:prstGeom>
            <a:noFill/>
          </p:spPr>
          <p:txBody>
            <a:bodyPr wrap="square" rtlCol="0">
              <a:spAutoFit/>
            </a:bodyPr>
            <a:lstStyle/>
            <a:p>
              <a:pPr algn="just"/>
              <a:r>
                <a:rPr lang="en-CA" sz="2400" b="1" dirty="0" smtClean="0">
                  <a:solidFill>
                    <a:schemeClr val="tx2"/>
                  </a:solidFill>
                </a:rPr>
                <a:t>Variation of overall pereiopod loss versus crab size through time for mature males. Black squares indicate higher rates. The left panel shows the mean abundance of commercial (i.e. large) crab.  Survey year 1996 was incomplete. White squares indicate missing or too few data.</a:t>
              </a:r>
              <a:endParaRPr lang="en-CA" sz="2400" b="1" dirty="0">
                <a:solidFill>
                  <a:schemeClr val="tx2"/>
                </a:solidFill>
              </a:endParaRPr>
            </a:p>
          </p:txBody>
        </p:sp>
      </p:grpSp>
      <p:sp>
        <p:nvSpPr>
          <p:cNvPr id="2" name="TextBox 1"/>
          <p:cNvSpPr txBox="1"/>
          <p:nvPr/>
        </p:nvSpPr>
        <p:spPr>
          <a:xfrm>
            <a:off x="3492230" y="2178547"/>
            <a:ext cx="10070706" cy="1723549"/>
          </a:xfrm>
          <a:prstGeom prst="rect">
            <a:avLst/>
          </a:prstGeom>
          <a:noFill/>
        </p:spPr>
        <p:txBody>
          <a:bodyPr wrap="none" rtlCol="0">
            <a:spAutoFit/>
          </a:bodyPr>
          <a:lstStyle/>
          <a:p>
            <a:r>
              <a:rPr lang="en-CA" sz="10600" b="1" dirty="0" smtClean="0"/>
              <a:t>Figures &amp; Photos:</a:t>
            </a:r>
            <a:endParaRPr lang="en-CA" sz="10600" b="1" dirty="0"/>
          </a:p>
        </p:txBody>
      </p:sp>
      <p:grpSp>
        <p:nvGrpSpPr>
          <p:cNvPr id="42" name="Group 41"/>
          <p:cNvGrpSpPr/>
          <p:nvPr/>
        </p:nvGrpSpPr>
        <p:grpSpPr>
          <a:xfrm>
            <a:off x="14707518" y="12144780"/>
            <a:ext cx="11871040" cy="7545288"/>
            <a:chOff x="899592" y="450751"/>
            <a:chExt cx="5968454" cy="4533591"/>
          </a:xfrm>
        </p:grpSpPr>
        <p:grpSp>
          <p:nvGrpSpPr>
            <p:cNvPr id="43" name="Group 42"/>
            <p:cNvGrpSpPr/>
            <p:nvPr/>
          </p:nvGrpSpPr>
          <p:grpSpPr>
            <a:xfrm>
              <a:off x="899592" y="450751"/>
              <a:ext cx="2705100" cy="1924050"/>
              <a:chOff x="3219450" y="2466975"/>
              <a:chExt cx="2705100" cy="1924050"/>
            </a:xfrm>
          </p:grpSpPr>
          <p:sp>
            <p:nvSpPr>
              <p:cNvPr id="48" name="Oval 47"/>
              <p:cNvSpPr/>
              <p:nvPr/>
            </p:nvSpPr>
            <p:spPr>
              <a:xfrm>
                <a:off x="3494000" y="3429000"/>
                <a:ext cx="14401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9450" y="2466975"/>
                <a:ext cx="2705100"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TextBox 49"/>
              <p:cNvSpPr txBox="1"/>
              <p:nvPr/>
            </p:nvSpPr>
            <p:spPr>
              <a:xfrm>
                <a:off x="3242970" y="3033246"/>
                <a:ext cx="107241" cy="48795"/>
              </a:xfrm>
              <a:prstGeom prst="rect">
                <a:avLst/>
              </a:prstGeom>
              <a:noFill/>
            </p:spPr>
            <p:txBody>
              <a:bodyPr wrap="none" rtlCol="0">
                <a:spAutoFit/>
              </a:bodyPr>
              <a:lstStyle/>
              <a:p>
                <a:r>
                  <a:rPr lang="fr-CA" sz="800" b="1" dirty="0" smtClean="0"/>
                  <a:t>Canada</a:t>
                </a:r>
                <a:endParaRPr lang="en-CA" sz="800" b="1" dirty="0"/>
              </a:p>
            </p:txBody>
          </p:sp>
          <p:sp>
            <p:nvSpPr>
              <p:cNvPr id="51" name="TextBox 50"/>
              <p:cNvSpPr txBox="1"/>
              <p:nvPr/>
            </p:nvSpPr>
            <p:spPr>
              <a:xfrm>
                <a:off x="3745031" y="2466975"/>
                <a:ext cx="128470" cy="47052"/>
              </a:xfrm>
              <a:prstGeom prst="rect">
                <a:avLst/>
              </a:prstGeom>
              <a:noFill/>
            </p:spPr>
            <p:txBody>
              <a:bodyPr wrap="none" rtlCol="0">
                <a:spAutoFit/>
              </a:bodyPr>
              <a:lstStyle/>
              <a:p>
                <a:r>
                  <a:rPr lang="fr-CA" sz="750" b="1" dirty="0" err="1" smtClean="0"/>
                  <a:t>Greenland</a:t>
                </a:r>
                <a:endParaRPr lang="en-CA" sz="750" b="1" dirty="0"/>
              </a:p>
            </p:txBody>
          </p:sp>
        </p:grpSp>
        <p:cxnSp>
          <p:nvCxnSpPr>
            <p:cNvPr id="44" name="Straight Connector 43"/>
            <p:cNvCxnSpPr/>
            <p:nvPr/>
          </p:nvCxnSpPr>
          <p:spPr>
            <a:xfrm>
              <a:off x="1185836" y="1484784"/>
              <a:ext cx="1521389" cy="3499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339191" y="1412776"/>
              <a:ext cx="5528855" cy="449524"/>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81709" y="1397875"/>
              <a:ext cx="136449" cy="15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7" name="Picture 3" descr="C:\Users\MoriyasuM\Desktop\TheGulf.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7225" y="1862300"/>
              <a:ext cx="4160821" cy="3122042"/>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15" descr="C:\Users\MoriyasuM\Desktop\epibiont experiment 97 6669.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5000" contrast="-20000"/>
                    </a14:imgEffect>
                  </a14:imgLayer>
                </a14:imgProps>
              </a:ext>
              <a:ext uri="{28A0092B-C50C-407E-A947-70E740481C1C}">
                <a14:useLocalDpi xmlns:a14="http://schemas.microsoft.com/office/drawing/2010/main" val="0"/>
              </a:ext>
            </a:extLst>
          </a:blip>
          <a:srcRect l="10203" t="17886" r="17561" b="8714"/>
          <a:stretch/>
        </p:blipFill>
        <p:spPr bwMode="auto">
          <a:xfrm>
            <a:off x="1220066" y="19041833"/>
            <a:ext cx="4636829" cy="280035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Crab\Photos\VOL 81\TRAWL SURVEY 6215.TIF"/>
          <p:cNvPicPr>
            <a:picLocks noGrp="1" noChangeAspect="1" noChangeArrowheads="1"/>
          </p:cNvPicPr>
          <p:nvPr>
            <p:ph idx="1"/>
          </p:nvPr>
        </p:nvPicPr>
        <p:blipFill>
          <a:blip r:embed="rId10">
            <a:extLst>
              <a:ext uri="{28A0092B-C50C-407E-A947-70E740481C1C}">
                <a14:useLocalDpi xmlns:a14="http://schemas.microsoft.com/office/drawing/2010/main" val="0"/>
              </a:ext>
            </a:extLst>
          </a:blip>
          <a:srcRect/>
          <a:stretch>
            <a:fillRect/>
          </a:stretch>
        </p:blipFill>
        <p:spPr bwMode="auto">
          <a:xfrm>
            <a:off x="1228724" y="23231692"/>
            <a:ext cx="8143203" cy="464822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3432258" y="4496523"/>
            <a:ext cx="7992888" cy="9019322"/>
            <a:chOff x="31413374" y="12241345"/>
            <a:chExt cx="7992888" cy="9019322"/>
          </a:xfrm>
        </p:grpSpPr>
        <p:sp>
          <p:nvSpPr>
            <p:cNvPr id="55" name="Rounded Rectangle 54"/>
            <p:cNvSpPr/>
            <p:nvPr/>
          </p:nvSpPr>
          <p:spPr>
            <a:xfrm>
              <a:off x="31413374" y="12241345"/>
              <a:ext cx="7992888" cy="9019322"/>
            </a:xfrm>
            <a:prstGeom prst="roundRect">
              <a:avLst>
                <a:gd name="adj" fmla="val 527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838869" y="12605156"/>
              <a:ext cx="7279361" cy="7279361"/>
            </a:xfrm>
            <a:prstGeom prst="rect">
              <a:avLst/>
            </a:prstGeom>
          </p:spPr>
        </p:pic>
        <p:sp>
          <p:nvSpPr>
            <p:cNvPr id="56" name="TextBox 55"/>
            <p:cNvSpPr txBox="1"/>
            <p:nvPr/>
          </p:nvSpPr>
          <p:spPr>
            <a:xfrm>
              <a:off x="31838868" y="19884517"/>
              <a:ext cx="7279361" cy="1200329"/>
            </a:xfrm>
            <a:prstGeom prst="rect">
              <a:avLst/>
            </a:prstGeom>
            <a:noFill/>
          </p:spPr>
          <p:txBody>
            <a:bodyPr wrap="square" rtlCol="0">
              <a:spAutoFit/>
            </a:bodyPr>
            <a:lstStyle/>
            <a:p>
              <a:pPr algn="just"/>
              <a:r>
                <a:rPr lang="en-CA" sz="2400" b="1" dirty="0" smtClean="0">
                  <a:solidFill>
                    <a:schemeClr val="tx2"/>
                  </a:solidFill>
                </a:rPr>
                <a:t>Plot of overall missing pereiopod rates of mid-sized (60-95 mm </a:t>
              </a:r>
              <a:r>
                <a:rPr lang="en-CA" sz="2400" b="1" dirty="0" err="1" smtClean="0">
                  <a:solidFill>
                    <a:schemeClr val="tx2"/>
                  </a:solidFill>
                </a:rPr>
                <a:t>cw</a:t>
              </a:r>
              <a:r>
                <a:rPr lang="en-CA" sz="2400" b="1" dirty="0" smtClean="0">
                  <a:solidFill>
                    <a:schemeClr val="tx2"/>
                  </a:solidFill>
                </a:rPr>
                <a:t>) as a function of the density of commercial-sized crab.</a:t>
              </a:r>
              <a:endParaRPr lang="en-CA" sz="2400" b="1" dirty="0">
                <a:solidFill>
                  <a:schemeClr val="tx2"/>
                </a:solidFill>
              </a:endParaRPr>
            </a:p>
          </p:txBody>
        </p:sp>
      </p:grpSp>
      <p:grpSp>
        <p:nvGrpSpPr>
          <p:cNvPr id="57" name="Group 56"/>
          <p:cNvGrpSpPr/>
          <p:nvPr/>
        </p:nvGrpSpPr>
        <p:grpSpPr>
          <a:xfrm>
            <a:off x="1220066" y="4496523"/>
            <a:ext cx="14955182" cy="6692718"/>
            <a:chOff x="4914430" y="5213532"/>
            <a:chExt cx="14955182" cy="6692718"/>
          </a:xfrm>
        </p:grpSpPr>
        <p:grpSp>
          <p:nvGrpSpPr>
            <p:cNvPr id="58" name="Group 57"/>
            <p:cNvGrpSpPr/>
            <p:nvPr/>
          </p:nvGrpSpPr>
          <p:grpSpPr>
            <a:xfrm>
              <a:off x="4914430" y="5213532"/>
              <a:ext cx="14955182" cy="6692718"/>
              <a:chOff x="6498606" y="12442126"/>
              <a:chExt cx="14955182" cy="6692718"/>
            </a:xfrm>
          </p:grpSpPr>
          <p:sp>
            <p:nvSpPr>
              <p:cNvPr id="65" name="Rounded Rectangle 64"/>
              <p:cNvSpPr/>
              <p:nvPr/>
            </p:nvSpPr>
            <p:spPr>
              <a:xfrm>
                <a:off x="6498606" y="12442126"/>
                <a:ext cx="14955182" cy="6692718"/>
              </a:xfrm>
              <a:prstGeom prst="roundRect">
                <a:avLst>
                  <a:gd name="adj" fmla="val 527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6" name="Picture 6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971214" y="12699566"/>
                <a:ext cx="9227353" cy="5106349"/>
              </a:xfrm>
              <a:prstGeom prst="rect">
                <a:avLst/>
              </a:prstGeom>
            </p:spPr>
          </p:pic>
          <p:pic>
            <p:nvPicPr>
              <p:cNvPr id="67" name="Picture 6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02938" y="12699566"/>
                <a:ext cx="5013900" cy="5080161"/>
              </a:xfrm>
              <a:prstGeom prst="rect">
                <a:avLst/>
              </a:prstGeom>
            </p:spPr>
          </p:pic>
          <p:sp>
            <p:nvSpPr>
              <p:cNvPr id="68" name="TextBox 67"/>
              <p:cNvSpPr txBox="1"/>
              <p:nvPr/>
            </p:nvSpPr>
            <p:spPr>
              <a:xfrm>
                <a:off x="6822507" y="17874001"/>
                <a:ext cx="14376060" cy="1205588"/>
              </a:xfrm>
              <a:prstGeom prst="rect">
                <a:avLst/>
              </a:prstGeom>
              <a:noFill/>
            </p:spPr>
            <p:txBody>
              <a:bodyPr wrap="square" rtlCol="0">
                <a:spAutoFit/>
              </a:bodyPr>
              <a:lstStyle/>
              <a:p>
                <a:pPr algn="just"/>
                <a:r>
                  <a:rPr lang="en-CA" sz="2400" b="1" dirty="0" smtClean="0">
                    <a:solidFill>
                      <a:schemeClr val="tx2"/>
                    </a:solidFill>
                  </a:rPr>
                  <a:t>Average missing pereiopod rates for females (left) and males (right) as a function of crab size for each of the 5 leg positions (colors) for mature (solid lines) and immature (dashed lines). Lines are group rates from 2008 to 2017 survey observations.</a:t>
                </a:r>
                <a:endParaRPr lang="en-CA" sz="2400" b="1" dirty="0">
                  <a:solidFill>
                    <a:schemeClr val="tx2"/>
                  </a:solidFill>
                </a:endParaRPr>
              </a:p>
            </p:txBody>
          </p:sp>
        </p:grpSp>
        <p:sp>
          <p:nvSpPr>
            <p:cNvPr id="59" name="TextBox 58"/>
            <p:cNvSpPr txBox="1"/>
            <p:nvPr/>
          </p:nvSpPr>
          <p:spPr>
            <a:xfrm>
              <a:off x="7444854" y="8360608"/>
              <a:ext cx="881652" cy="369332"/>
            </a:xfrm>
            <a:prstGeom prst="rect">
              <a:avLst/>
            </a:prstGeom>
            <a:noFill/>
          </p:spPr>
          <p:txBody>
            <a:bodyPr wrap="none" rtlCol="0">
              <a:spAutoFit/>
            </a:bodyPr>
            <a:lstStyle/>
            <a:p>
              <a:r>
                <a:rPr lang="en-CA" dirty="0" smtClean="0"/>
                <a:t>Mature</a:t>
              </a:r>
              <a:endParaRPr lang="en-CA" dirty="0"/>
            </a:p>
          </p:txBody>
        </p:sp>
        <p:sp>
          <p:nvSpPr>
            <p:cNvPr id="60" name="TextBox 59"/>
            <p:cNvSpPr txBox="1"/>
            <p:nvPr/>
          </p:nvSpPr>
          <p:spPr>
            <a:xfrm>
              <a:off x="6684884" y="9470067"/>
              <a:ext cx="1110882" cy="369332"/>
            </a:xfrm>
            <a:prstGeom prst="rect">
              <a:avLst/>
            </a:prstGeom>
            <a:noFill/>
          </p:spPr>
          <p:txBody>
            <a:bodyPr wrap="none" rtlCol="0">
              <a:spAutoFit/>
            </a:bodyPr>
            <a:lstStyle/>
            <a:p>
              <a:r>
                <a:rPr lang="en-CA" dirty="0" smtClean="0"/>
                <a:t>Immature</a:t>
              </a:r>
              <a:endParaRPr lang="en-CA" dirty="0"/>
            </a:p>
          </p:txBody>
        </p:sp>
        <p:sp>
          <p:nvSpPr>
            <p:cNvPr id="61" name="TextBox 60"/>
            <p:cNvSpPr txBox="1"/>
            <p:nvPr/>
          </p:nvSpPr>
          <p:spPr>
            <a:xfrm>
              <a:off x="14156850" y="6681555"/>
              <a:ext cx="881652" cy="369332"/>
            </a:xfrm>
            <a:prstGeom prst="rect">
              <a:avLst/>
            </a:prstGeom>
            <a:noFill/>
          </p:spPr>
          <p:txBody>
            <a:bodyPr wrap="none" rtlCol="0">
              <a:spAutoFit/>
            </a:bodyPr>
            <a:lstStyle/>
            <a:p>
              <a:r>
                <a:rPr lang="en-CA" dirty="0" smtClean="0"/>
                <a:t>Mature</a:t>
              </a:r>
              <a:endParaRPr lang="en-CA" dirty="0"/>
            </a:p>
          </p:txBody>
        </p:sp>
        <p:sp>
          <p:nvSpPr>
            <p:cNvPr id="62" name="TextBox 61"/>
            <p:cNvSpPr txBox="1"/>
            <p:nvPr/>
          </p:nvSpPr>
          <p:spPr>
            <a:xfrm>
              <a:off x="13834617" y="8695655"/>
              <a:ext cx="1110882" cy="369332"/>
            </a:xfrm>
            <a:prstGeom prst="rect">
              <a:avLst/>
            </a:prstGeom>
            <a:noFill/>
          </p:spPr>
          <p:txBody>
            <a:bodyPr wrap="none" rtlCol="0">
              <a:spAutoFit/>
            </a:bodyPr>
            <a:lstStyle/>
            <a:p>
              <a:r>
                <a:rPr lang="en-CA" dirty="0" smtClean="0"/>
                <a:t>Immature</a:t>
              </a:r>
              <a:endParaRPr lang="en-CA" dirty="0"/>
            </a:p>
          </p:txBody>
        </p:sp>
        <p:sp>
          <p:nvSpPr>
            <p:cNvPr id="63" name="TextBox 62"/>
            <p:cNvSpPr txBox="1"/>
            <p:nvPr/>
          </p:nvSpPr>
          <p:spPr>
            <a:xfrm>
              <a:off x="7150048" y="5446829"/>
              <a:ext cx="1176457" cy="480343"/>
            </a:xfrm>
            <a:prstGeom prst="rect">
              <a:avLst/>
            </a:prstGeom>
            <a:noFill/>
          </p:spPr>
          <p:txBody>
            <a:bodyPr wrap="none" rtlCol="0">
              <a:spAutoFit/>
            </a:bodyPr>
            <a:lstStyle/>
            <a:p>
              <a:r>
                <a:rPr lang="en-CA" sz="2800" dirty="0" smtClean="0"/>
                <a:t>Female</a:t>
              </a:r>
              <a:endParaRPr lang="en-CA" sz="2800" dirty="0"/>
            </a:p>
          </p:txBody>
        </p:sp>
        <p:sp>
          <p:nvSpPr>
            <p:cNvPr id="64" name="TextBox 63"/>
            <p:cNvSpPr txBox="1"/>
            <p:nvPr/>
          </p:nvSpPr>
          <p:spPr>
            <a:xfrm>
              <a:off x="14390058" y="5461469"/>
              <a:ext cx="875899" cy="480343"/>
            </a:xfrm>
            <a:prstGeom prst="rect">
              <a:avLst/>
            </a:prstGeom>
            <a:noFill/>
          </p:spPr>
          <p:txBody>
            <a:bodyPr wrap="none" rtlCol="0">
              <a:spAutoFit/>
            </a:bodyPr>
            <a:lstStyle/>
            <a:p>
              <a:r>
                <a:rPr lang="en-CA" sz="2800" dirty="0" smtClean="0"/>
                <a:t>Male</a:t>
              </a:r>
              <a:endParaRPr lang="en-CA" sz="2800" dirty="0"/>
            </a:p>
          </p:txBody>
        </p:sp>
      </p:grpSp>
      <p:grpSp>
        <p:nvGrpSpPr>
          <p:cNvPr id="121" name="Group 120"/>
          <p:cNvGrpSpPr/>
          <p:nvPr/>
        </p:nvGrpSpPr>
        <p:grpSpPr>
          <a:xfrm>
            <a:off x="18883982" y="22777985"/>
            <a:ext cx="6518647" cy="4405437"/>
            <a:chOff x="20710196" y="20239257"/>
            <a:chExt cx="6518647" cy="4405437"/>
          </a:xfrm>
        </p:grpSpPr>
        <p:pic>
          <p:nvPicPr>
            <p:cNvPr id="4" name="Picture 3"/>
            <p:cNvPicPr>
              <a:picLocks noChangeAspect="1"/>
            </p:cNvPicPr>
            <p:nvPr/>
          </p:nvPicPr>
          <p:blipFill rotWithShape="1">
            <a:blip r:embed="rId14">
              <a:extLst>
                <a:ext uri="{28A0092B-C50C-407E-A947-70E740481C1C}">
                  <a14:useLocalDpi xmlns:a14="http://schemas.microsoft.com/office/drawing/2010/main" val="0"/>
                </a:ext>
              </a:extLst>
            </a:blip>
            <a:srcRect l="7700" b="6472"/>
            <a:stretch/>
          </p:blipFill>
          <p:spPr>
            <a:xfrm>
              <a:off x="20710196" y="20241060"/>
              <a:ext cx="6518647" cy="4403634"/>
            </a:xfrm>
            <a:prstGeom prst="rect">
              <a:avLst/>
            </a:prstGeom>
          </p:spPr>
        </p:pic>
        <p:cxnSp>
          <p:nvCxnSpPr>
            <p:cNvPr id="7" name="Straight Arrow Connector 6"/>
            <p:cNvCxnSpPr/>
            <p:nvPr/>
          </p:nvCxnSpPr>
          <p:spPr>
            <a:xfrm flipH="1">
              <a:off x="24454612" y="20445818"/>
              <a:ext cx="421358" cy="46102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3430819" y="20935656"/>
              <a:ext cx="875368" cy="369332"/>
            </a:xfrm>
            <a:prstGeom prst="rect">
              <a:avLst/>
            </a:prstGeom>
            <a:noFill/>
            <a:ln w="22225">
              <a:noFill/>
            </a:ln>
          </p:spPr>
          <p:txBody>
            <a:bodyPr wrap="none" rtlCol="0">
              <a:spAutoFit/>
            </a:bodyPr>
            <a:lstStyle/>
            <a:p>
              <a:r>
                <a:rPr lang="en-CA" b="1" dirty="0" smtClean="0">
                  <a:solidFill>
                    <a:srgbClr val="FFC000"/>
                  </a:solidFill>
                </a:rPr>
                <a:t>Female</a:t>
              </a:r>
              <a:endParaRPr lang="en-CA" b="1" dirty="0">
                <a:solidFill>
                  <a:srgbClr val="FFC000"/>
                </a:solidFill>
              </a:endParaRPr>
            </a:p>
          </p:txBody>
        </p:sp>
        <p:sp>
          <p:nvSpPr>
            <p:cNvPr id="70" name="TextBox 69"/>
            <p:cNvSpPr txBox="1"/>
            <p:nvPr/>
          </p:nvSpPr>
          <p:spPr>
            <a:xfrm>
              <a:off x="23609342" y="22835858"/>
              <a:ext cx="671979" cy="369332"/>
            </a:xfrm>
            <a:prstGeom prst="rect">
              <a:avLst/>
            </a:prstGeom>
            <a:noFill/>
            <a:ln w="22225">
              <a:noFill/>
            </a:ln>
          </p:spPr>
          <p:txBody>
            <a:bodyPr wrap="none" rtlCol="0">
              <a:spAutoFit/>
            </a:bodyPr>
            <a:lstStyle/>
            <a:p>
              <a:r>
                <a:rPr lang="en-CA" b="1" dirty="0" smtClean="0">
                  <a:solidFill>
                    <a:srgbClr val="FFC000"/>
                  </a:solidFill>
                </a:rPr>
                <a:t>Male</a:t>
              </a:r>
              <a:endParaRPr lang="en-CA" b="1" dirty="0">
                <a:solidFill>
                  <a:srgbClr val="FFC000"/>
                </a:solidFill>
              </a:endParaRPr>
            </a:p>
          </p:txBody>
        </p:sp>
        <p:sp>
          <p:nvSpPr>
            <p:cNvPr id="71" name="TextBox 70"/>
            <p:cNvSpPr txBox="1"/>
            <p:nvPr/>
          </p:nvSpPr>
          <p:spPr>
            <a:xfrm>
              <a:off x="24844004" y="20239258"/>
              <a:ext cx="1991251" cy="646331"/>
            </a:xfrm>
            <a:prstGeom prst="rect">
              <a:avLst/>
            </a:prstGeom>
            <a:noFill/>
            <a:ln w="22225">
              <a:noFill/>
            </a:ln>
          </p:spPr>
          <p:txBody>
            <a:bodyPr wrap="none" rtlCol="0">
              <a:spAutoFit/>
            </a:bodyPr>
            <a:lstStyle/>
            <a:p>
              <a:r>
                <a:rPr lang="en-CA" b="1" dirty="0" smtClean="0">
                  <a:solidFill>
                    <a:srgbClr val="FFC000"/>
                  </a:solidFill>
                </a:rPr>
                <a:t>Missing cheliped &amp;</a:t>
              </a:r>
            </a:p>
            <a:p>
              <a:r>
                <a:rPr lang="en-CA" b="1" dirty="0" smtClean="0">
                  <a:solidFill>
                    <a:srgbClr val="FFC000"/>
                  </a:solidFill>
                </a:rPr>
                <a:t>1</a:t>
              </a:r>
              <a:r>
                <a:rPr lang="en-CA" b="1" baseline="30000" dirty="0" smtClean="0">
                  <a:solidFill>
                    <a:srgbClr val="FFC000"/>
                  </a:solidFill>
                </a:rPr>
                <a:t>st</a:t>
              </a:r>
              <a:r>
                <a:rPr lang="en-CA" b="1" dirty="0" smtClean="0">
                  <a:solidFill>
                    <a:srgbClr val="FFC000"/>
                  </a:solidFill>
                </a:rPr>
                <a:t> walking leg</a:t>
              </a:r>
              <a:endParaRPr lang="en-CA" b="1" dirty="0">
                <a:solidFill>
                  <a:srgbClr val="FFC000"/>
                </a:solidFill>
              </a:endParaRPr>
            </a:p>
          </p:txBody>
        </p:sp>
        <p:sp>
          <p:nvSpPr>
            <p:cNvPr id="72" name="TextBox 71"/>
            <p:cNvSpPr txBox="1"/>
            <p:nvPr/>
          </p:nvSpPr>
          <p:spPr>
            <a:xfrm>
              <a:off x="21236753" y="20239257"/>
              <a:ext cx="1776448" cy="369332"/>
            </a:xfrm>
            <a:prstGeom prst="rect">
              <a:avLst/>
            </a:prstGeom>
            <a:noFill/>
            <a:ln w="22225">
              <a:noFill/>
            </a:ln>
          </p:spPr>
          <p:txBody>
            <a:bodyPr wrap="none" rtlCol="0">
              <a:spAutoFit/>
            </a:bodyPr>
            <a:lstStyle/>
            <a:p>
              <a:r>
                <a:rPr lang="en-CA" b="1" dirty="0" smtClean="0">
                  <a:solidFill>
                    <a:srgbClr val="FFC000"/>
                  </a:solidFill>
                </a:rPr>
                <a:t>Missing cheliped</a:t>
              </a:r>
              <a:endParaRPr lang="en-CA" b="1" dirty="0">
                <a:solidFill>
                  <a:srgbClr val="FFC000"/>
                </a:solidFill>
              </a:endParaRPr>
            </a:p>
          </p:txBody>
        </p:sp>
        <p:cxnSp>
          <p:nvCxnSpPr>
            <p:cNvPr id="73" name="Straight Arrow Connector 72"/>
            <p:cNvCxnSpPr>
              <a:stCxn id="72" idx="3"/>
            </p:cNvCxnSpPr>
            <p:nvPr/>
          </p:nvCxnSpPr>
          <p:spPr>
            <a:xfrm>
              <a:off x="23013201" y="20423923"/>
              <a:ext cx="417618" cy="40469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24495393" y="20722496"/>
              <a:ext cx="421358" cy="36869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2409644" y="22106878"/>
              <a:ext cx="1019831" cy="369332"/>
            </a:xfrm>
            <a:prstGeom prst="rect">
              <a:avLst/>
            </a:prstGeom>
            <a:noFill/>
            <a:ln w="22225">
              <a:noFill/>
            </a:ln>
          </p:spPr>
          <p:txBody>
            <a:bodyPr wrap="none" rtlCol="0">
              <a:spAutoFit/>
            </a:bodyPr>
            <a:lstStyle/>
            <a:p>
              <a:r>
                <a:rPr lang="en-CA" b="1" dirty="0" smtClean="0">
                  <a:solidFill>
                    <a:srgbClr val="FFC000"/>
                  </a:solidFill>
                </a:rPr>
                <a:t>Cheliped</a:t>
              </a:r>
              <a:endParaRPr lang="en-CA" b="1" dirty="0">
                <a:solidFill>
                  <a:srgbClr val="FFC000"/>
                </a:solidFill>
              </a:endParaRPr>
            </a:p>
          </p:txBody>
        </p:sp>
        <p:sp>
          <p:nvSpPr>
            <p:cNvPr id="77" name="TextBox 76"/>
            <p:cNvSpPr txBox="1"/>
            <p:nvPr/>
          </p:nvSpPr>
          <p:spPr>
            <a:xfrm rot="1187870">
              <a:off x="20945819" y="22590910"/>
              <a:ext cx="2320443" cy="369332"/>
            </a:xfrm>
            <a:prstGeom prst="rect">
              <a:avLst/>
            </a:prstGeom>
            <a:noFill/>
            <a:ln w="22225">
              <a:noFill/>
            </a:ln>
          </p:spPr>
          <p:txBody>
            <a:bodyPr wrap="none" rtlCol="0">
              <a:spAutoFit/>
            </a:bodyPr>
            <a:lstStyle/>
            <a:p>
              <a:r>
                <a:rPr lang="en-CA" b="1" dirty="0" smtClean="0">
                  <a:solidFill>
                    <a:srgbClr val="FFC000"/>
                  </a:solidFill>
                </a:rPr>
                <a:t>Missing 1</a:t>
              </a:r>
              <a:r>
                <a:rPr lang="en-CA" b="1" baseline="30000" dirty="0" smtClean="0">
                  <a:solidFill>
                    <a:srgbClr val="FFC000"/>
                  </a:solidFill>
                </a:rPr>
                <a:t>st</a:t>
              </a:r>
              <a:r>
                <a:rPr lang="en-CA" b="1" dirty="0" smtClean="0">
                  <a:solidFill>
                    <a:srgbClr val="FFC000"/>
                  </a:solidFill>
                </a:rPr>
                <a:t> walking leg</a:t>
              </a:r>
              <a:endParaRPr lang="en-CA" b="1" dirty="0">
                <a:solidFill>
                  <a:srgbClr val="FFC000"/>
                </a:solidFill>
              </a:endParaRPr>
            </a:p>
          </p:txBody>
        </p:sp>
        <p:sp>
          <p:nvSpPr>
            <p:cNvPr id="79" name="TextBox 78"/>
            <p:cNvSpPr txBox="1"/>
            <p:nvPr/>
          </p:nvSpPr>
          <p:spPr>
            <a:xfrm rot="21403681">
              <a:off x="21628596" y="23698448"/>
              <a:ext cx="1562094" cy="369332"/>
            </a:xfrm>
            <a:prstGeom prst="rect">
              <a:avLst/>
            </a:prstGeom>
            <a:noFill/>
            <a:ln w="22225">
              <a:noFill/>
            </a:ln>
          </p:spPr>
          <p:txBody>
            <a:bodyPr wrap="none" rtlCol="0">
              <a:spAutoFit/>
            </a:bodyPr>
            <a:lstStyle/>
            <a:p>
              <a:r>
                <a:rPr lang="en-CA" b="1" dirty="0" smtClean="0">
                  <a:solidFill>
                    <a:srgbClr val="FFC000"/>
                  </a:solidFill>
                </a:rPr>
                <a:t>3</a:t>
              </a:r>
              <a:r>
                <a:rPr lang="en-CA" b="1" baseline="30000" dirty="0" smtClean="0">
                  <a:solidFill>
                    <a:srgbClr val="FFC000"/>
                  </a:solidFill>
                </a:rPr>
                <a:t>rd</a:t>
              </a:r>
              <a:r>
                <a:rPr lang="en-CA" b="1" dirty="0" smtClean="0">
                  <a:solidFill>
                    <a:srgbClr val="FFC000"/>
                  </a:solidFill>
                </a:rPr>
                <a:t> walking leg</a:t>
              </a:r>
              <a:endParaRPr lang="en-CA" b="1" dirty="0">
                <a:solidFill>
                  <a:srgbClr val="FFC000"/>
                </a:solidFill>
              </a:endParaRPr>
            </a:p>
          </p:txBody>
        </p:sp>
        <p:sp>
          <p:nvSpPr>
            <p:cNvPr id="81" name="TextBox 80"/>
            <p:cNvSpPr txBox="1"/>
            <p:nvPr/>
          </p:nvSpPr>
          <p:spPr>
            <a:xfrm rot="21243067">
              <a:off x="21826077" y="23976889"/>
              <a:ext cx="1562351" cy="369332"/>
            </a:xfrm>
            <a:prstGeom prst="rect">
              <a:avLst/>
            </a:prstGeom>
            <a:noFill/>
            <a:ln w="22225">
              <a:noFill/>
            </a:ln>
          </p:spPr>
          <p:txBody>
            <a:bodyPr wrap="none" rtlCol="0">
              <a:spAutoFit/>
            </a:bodyPr>
            <a:lstStyle/>
            <a:p>
              <a:r>
                <a:rPr lang="en-CA" b="1" dirty="0" smtClean="0">
                  <a:solidFill>
                    <a:srgbClr val="FFC000"/>
                  </a:solidFill>
                </a:rPr>
                <a:t>4</a:t>
              </a:r>
              <a:r>
                <a:rPr lang="en-CA" b="1" baseline="30000" dirty="0" smtClean="0">
                  <a:solidFill>
                    <a:srgbClr val="FFC000"/>
                  </a:solidFill>
                </a:rPr>
                <a:t>th</a:t>
              </a:r>
              <a:r>
                <a:rPr lang="en-CA" b="1" dirty="0" smtClean="0">
                  <a:solidFill>
                    <a:srgbClr val="FFC000"/>
                  </a:solidFill>
                </a:rPr>
                <a:t> walking leg</a:t>
              </a:r>
              <a:endParaRPr lang="en-CA" b="1" dirty="0">
                <a:solidFill>
                  <a:srgbClr val="FFC000"/>
                </a:solidFill>
              </a:endParaRPr>
            </a:p>
          </p:txBody>
        </p:sp>
        <p:sp>
          <p:nvSpPr>
            <p:cNvPr id="84" name="TextBox 83"/>
            <p:cNvSpPr txBox="1"/>
            <p:nvPr/>
          </p:nvSpPr>
          <p:spPr>
            <a:xfrm rot="511005">
              <a:off x="21447106" y="23241048"/>
              <a:ext cx="1645707" cy="369332"/>
            </a:xfrm>
            <a:prstGeom prst="rect">
              <a:avLst/>
            </a:prstGeom>
            <a:noFill/>
            <a:ln w="22225">
              <a:noFill/>
            </a:ln>
          </p:spPr>
          <p:txBody>
            <a:bodyPr wrap="none" rtlCol="0">
              <a:spAutoFit/>
            </a:bodyPr>
            <a:lstStyle/>
            <a:p>
              <a:r>
                <a:rPr lang="en-CA" b="1" dirty="0" smtClean="0">
                  <a:solidFill>
                    <a:srgbClr val="FFC000"/>
                  </a:solidFill>
                </a:rPr>
                <a:t>2</a:t>
              </a:r>
              <a:r>
                <a:rPr lang="en-CA" b="1" baseline="30000" dirty="0" smtClean="0">
                  <a:solidFill>
                    <a:srgbClr val="FFC000"/>
                  </a:solidFill>
                </a:rPr>
                <a:t>nd</a:t>
              </a:r>
              <a:r>
                <a:rPr lang="en-CA" b="1" dirty="0" smtClean="0">
                  <a:solidFill>
                    <a:srgbClr val="FFC000"/>
                  </a:solidFill>
                </a:rPr>
                <a:t> walking leg</a:t>
              </a:r>
              <a:endParaRPr lang="en-CA" b="1" dirty="0">
                <a:solidFill>
                  <a:srgbClr val="FFC000"/>
                </a:solidFill>
              </a:endParaRPr>
            </a:p>
          </p:txBody>
        </p:sp>
      </p:grpSp>
      <p:grpSp>
        <p:nvGrpSpPr>
          <p:cNvPr id="117" name="Group 116"/>
          <p:cNvGrpSpPr/>
          <p:nvPr/>
        </p:nvGrpSpPr>
        <p:grpSpPr>
          <a:xfrm>
            <a:off x="11088810" y="22746630"/>
            <a:ext cx="7112085" cy="6321124"/>
            <a:chOff x="13428080" y="20004808"/>
            <a:chExt cx="7112085" cy="6321124"/>
          </a:xfrm>
        </p:grpSpPr>
        <p:sp>
          <p:nvSpPr>
            <p:cNvPr id="113" name="Rounded Rectangle 112"/>
            <p:cNvSpPr/>
            <p:nvPr/>
          </p:nvSpPr>
          <p:spPr>
            <a:xfrm>
              <a:off x="13428080" y="20004808"/>
              <a:ext cx="7112085" cy="6321124"/>
            </a:xfrm>
            <a:prstGeom prst="roundRect">
              <a:avLst>
                <a:gd name="adj" fmla="val 527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12" name="Group 111"/>
            <p:cNvGrpSpPr/>
            <p:nvPr/>
          </p:nvGrpSpPr>
          <p:grpSpPr>
            <a:xfrm>
              <a:off x="13700063" y="20259079"/>
              <a:ext cx="6578961" cy="4385615"/>
              <a:chOff x="13700063" y="20259079"/>
              <a:chExt cx="6578961" cy="4385615"/>
            </a:xfrm>
          </p:grpSpPr>
          <p:pic>
            <p:nvPicPr>
              <p:cNvPr id="83" name="Picture 2" descr="D:\DCIM\100MSDCF\DSC08540.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700934" y="20259079"/>
                <a:ext cx="6578090" cy="4385615"/>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16633439" y="21401782"/>
                <a:ext cx="903473" cy="369332"/>
              </a:xfrm>
              <a:prstGeom prst="rect">
                <a:avLst/>
              </a:prstGeom>
              <a:noFill/>
              <a:ln w="22225">
                <a:noFill/>
              </a:ln>
            </p:spPr>
            <p:txBody>
              <a:bodyPr wrap="square" rtlCol="0">
                <a:spAutoFit/>
              </a:bodyPr>
              <a:lstStyle/>
              <a:p>
                <a:r>
                  <a:rPr lang="en-CA" b="1" dirty="0" smtClean="0">
                    <a:solidFill>
                      <a:srgbClr val="FFC000"/>
                    </a:solidFill>
                  </a:rPr>
                  <a:t>Female</a:t>
                </a:r>
                <a:endParaRPr lang="en-CA" b="1" dirty="0">
                  <a:solidFill>
                    <a:srgbClr val="FFC000"/>
                  </a:solidFill>
                </a:endParaRPr>
              </a:p>
            </p:txBody>
          </p:sp>
          <p:sp>
            <p:nvSpPr>
              <p:cNvPr id="88" name="TextBox 87"/>
              <p:cNvSpPr txBox="1"/>
              <p:nvPr/>
            </p:nvSpPr>
            <p:spPr>
              <a:xfrm>
                <a:off x="16594640" y="23234589"/>
                <a:ext cx="693554" cy="369332"/>
              </a:xfrm>
              <a:prstGeom prst="rect">
                <a:avLst/>
              </a:prstGeom>
              <a:noFill/>
              <a:ln w="22225">
                <a:noFill/>
              </a:ln>
            </p:spPr>
            <p:txBody>
              <a:bodyPr wrap="square" rtlCol="0">
                <a:spAutoFit/>
              </a:bodyPr>
              <a:lstStyle/>
              <a:p>
                <a:r>
                  <a:rPr lang="en-CA" b="1" dirty="0" smtClean="0">
                    <a:solidFill>
                      <a:srgbClr val="FFC000"/>
                    </a:solidFill>
                  </a:rPr>
                  <a:t>Male</a:t>
                </a:r>
                <a:endParaRPr lang="en-CA" b="1" dirty="0">
                  <a:solidFill>
                    <a:srgbClr val="FFC000"/>
                  </a:solidFill>
                </a:endParaRPr>
              </a:p>
            </p:txBody>
          </p:sp>
          <p:sp>
            <p:nvSpPr>
              <p:cNvPr id="93" name="TextBox 92"/>
              <p:cNvSpPr txBox="1"/>
              <p:nvPr/>
            </p:nvSpPr>
            <p:spPr>
              <a:xfrm rot="1330109">
                <a:off x="15046393" y="22147991"/>
                <a:ext cx="1052575" cy="369332"/>
              </a:xfrm>
              <a:prstGeom prst="rect">
                <a:avLst/>
              </a:prstGeom>
              <a:noFill/>
              <a:ln w="22225">
                <a:noFill/>
              </a:ln>
            </p:spPr>
            <p:txBody>
              <a:bodyPr wrap="square" rtlCol="0">
                <a:spAutoFit/>
              </a:bodyPr>
              <a:lstStyle/>
              <a:p>
                <a:r>
                  <a:rPr lang="en-CA" b="1" dirty="0" smtClean="0">
                    <a:solidFill>
                      <a:srgbClr val="FFC000"/>
                    </a:solidFill>
                  </a:rPr>
                  <a:t>Cheliped</a:t>
                </a:r>
                <a:endParaRPr lang="en-CA" b="1" dirty="0">
                  <a:solidFill>
                    <a:srgbClr val="FFC000"/>
                  </a:solidFill>
                </a:endParaRPr>
              </a:p>
            </p:txBody>
          </p:sp>
          <p:sp>
            <p:nvSpPr>
              <p:cNvPr id="95" name="TextBox 94"/>
              <p:cNvSpPr txBox="1"/>
              <p:nvPr/>
            </p:nvSpPr>
            <p:spPr>
              <a:xfrm rot="999527">
                <a:off x="14250785" y="22455835"/>
                <a:ext cx="1567668" cy="369332"/>
              </a:xfrm>
              <a:prstGeom prst="rect">
                <a:avLst/>
              </a:prstGeom>
              <a:noFill/>
              <a:ln w="22225">
                <a:noFill/>
              </a:ln>
            </p:spPr>
            <p:txBody>
              <a:bodyPr wrap="square" rtlCol="0">
                <a:spAutoFit/>
              </a:bodyPr>
              <a:lstStyle/>
              <a:p>
                <a:r>
                  <a:rPr lang="en-CA" b="1" dirty="0" smtClean="0">
                    <a:solidFill>
                      <a:srgbClr val="FFC000"/>
                    </a:solidFill>
                  </a:rPr>
                  <a:t>1</a:t>
                </a:r>
                <a:r>
                  <a:rPr lang="en-CA" b="1" baseline="30000" dirty="0" smtClean="0">
                    <a:solidFill>
                      <a:srgbClr val="FFC000"/>
                    </a:solidFill>
                  </a:rPr>
                  <a:t>st</a:t>
                </a:r>
                <a:r>
                  <a:rPr lang="en-CA" b="1" dirty="0" smtClean="0">
                    <a:solidFill>
                      <a:srgbClr val="FFC000"/>
                    </a:solidFill>
                  </a:rPr>
                  <a:t> walking leg</a:t>
                </a:r>
                <a:endParaRPr lang="en-CA" b="1" dirty="0">
                  <a:solidFill>
                    <a:srgbClr val="FFC000"/>
                  </a:solidFill>
                </a:endParaRPr>
              </a:p>
            </p:txBody>
          </p:sp>
          <p:sp>
            <p:nvSpPr>
              <p:cNvPr id="97" name="TextBox 96"/>
              <p:cNvSpPr txBox="1"/>
              <p:nvPr/>
            </p:nvSpPr>
            <p:spPr>
              <a:xfrm rot="1000382">
                <a:off x="13700063" y="23300707"/>
                <a:ext cx="2531582" cy="369332"/>
              </a:xfrm>
              <a:prstGeom prst="rect">
                <a:avLst/>
              </a:prstGeom>
              <a:noFill/>
              <a:ln w="22225">
                <a:noFill/>
              </a:ln>
            </p:spPr>
            <p:txBody>
              <a:bodyPr wrap="square" rtlCol="0">
                <a:spAutoFit/>
              </a:bodyPr>
              <a:lstStyle/>
              <a:p>
                <a:r>
                  <a:rPr lang="en-CA" b="1" dirty="0" smtClean="0">
                    <a:solidFill>
                      <a:srgbClr val="FFC000"/>
                    </a:solidFill>
                  </a:rPr>
                  <a:t>Missing 3</a:t>
                </a:r>
                <a:r>
                  <a:rPr lang="en-CA" b="1" baseline="30000" dirty="0" smtClean="0">
                    <a:solidFill>
                      <a:srgbClr val="FFC000"/>
                    </a:solidFill>
                  </a:rPr>
                  <a:t>rd</a:t>
                </a:r>
                <a:r>
                  <a:rPr lang="en-CA" b="1" dirty="0" smtClean="0">
                    <a:solidFill>
                      <a:srgbClr val="FFC000"/>
                    </a:solidFill>
                  </a:rPr>
                  <a:t> walking leg</a:t>
                </a:r>
                <a:endParaRPr lang="en-CA" b="1" dirty="0">
                  <a:solidFill>
                    <a:srgbClr val="FFC000"/>
                  </a:solidFill>
                </a:endParaRPr>
              </a:p>
            </p:txBody>
          </p:sp>
          <p:sp>
            <p:nvSpPr>
              <p:cNvPr id="99" name="TextBox 98"/>
              <p:cNvSpPr txBox="1"/>
              <p:nvPr/>
            </p:nvSpPr>
            <p:spPr>
              <a:xfrm rot="20639251">
                <a:off x="14654356" y="24084932"/>
                <a:ext cx="1612513" cy="369332"/>
              </a:xfrm>
              <a:prstGeom prst="rect">
                <a:avLst/>
              </a:prstGeom>
              <a:noFill/>
              <a:ln w="22225">
                <a:noFill/>
              </a:ln>
            </p:spPr>
            <p:txBody>
              <a:bodyPr wrap="square" rtlCol="0">
                <a:spAutoFit/>
              </a:bodyPr>
              <a:lstStyle/>
              <a:p>
                <a:r>
                  <a:rPr lang="en-CA" b="1" dirty="0" smtClean="0">
                    <a:solidFill>
                      <a:srgbClr val="FFC000"/>
                    </a:solidFill>
                  </a:rPr>
                  <a:t>4</a:t>
                </a:r>
                <a:r>
                  <a:rPr lang="en-CA" b="1" baseline="30000" dirty="0" smtClean="0">
                    <a:solidFill>
                      <a:srgbClr val="FFC000"/>
                    </a:solidFill>
                  </a:rPr>
                  <a:t>th</a:t>
                </a:r>
                <a:r>
                  <a:rPr lang="en-CA" b="1" dirty="0" smtClean="0">
                    <a:solidFill>
                      <a:srgbClr val="FFC000"/>
                    </a:solidFill>
                  </a:rPr>
                  <a:t> walking leg</a:t>
                </a:r>
                <a:endParaRPr lang="en-CA" b="1" dirty="0">
                  <a:solidFill>
                    <a:srgbClr val="FFC000"/>
                  </a:solidFill>
                </a:endParaRPr>
              </a:p>
            </p:txBody>
          </p:sp>
          <p:sp>
            <p:nvSpPr>
              <p:cNvPr id="101" name="TextBox 100"/>
              <p:cNvSpPr txBox="1"/>
              <p:nvPr/>
            </p:nvSpPr>
            <p:spPr>
              <a:xfrm rot="1257072">
                <a:off x="14116583" y="22796842"/>
                <a:ext cx="1698545" cy="369332"/>
              </a:xfrm>
              <a:prstGeom prst="rect">
                <a:avLst/>
              </a:prstGeom>
              <a:noFill/>
              <a:ln w="22225">
                <a:noFill/>
              </a:ln>
            </p:spPr>
            <p:txBody>
              <a:bodyPr wrap="square" rtlCol="0">
                <a:spAutoFit/>
              </a:bodyPr>
              <a:lstStyle/>
              <a:p>
                <a:r>
                  <a:rPr lang="en-CA" b="1" dirty="0" smtClean="0">
                    <a:solidFill>
                      <a:srgbClr val="FFC000"/>
                    </a:solidFill>
                  </a:rPr>
                  <a:t>2</a:t>
                </a:r>
                <a:r>
                  <a:rPr lang="en-CA" b="1" baseline="30000" dirty="0" smtClean="0">
                    <a:solidFill>
                      <a:srgbClr val="FFC000"/>
                    </a:solidFill>
                  </a:rPr>
                  <a:t>nd</a:t>
                </a:r>
                <a:r>
                  <a:rPr lang="en-CA" b="1" dirty="0" smtClean="0">
                    <a:solidFill>
                      <a:srgbClr val="FFC000"/>
                    </a:solidFill>
                  </a:rPr>
                  <a:t> walking leg</a:t>
                </a:r>
                <a:endParaRPr lang="en-CA" b="1" dirty="0">
                  <a:solidFill>
                    <a:srgbClr val="FFC000"/>
                  </a:solidFill>
                </a:endParaRPr>
              </a:p>
            </p:txBody>
          </p:sp>
        </p:grpSp>
        <p:sp>
          <p:nvSpPr>
            <p:cNvPr id="116" name="TextBox 115"/>
            <p:cNvSpPr txBox="1"/>
            <p:nvPr/>
          </p:nvSpPr>
          <p:spPr>
            <a:xfrm>
              <a:off x="13684454" y="24669503"/>
              <a:ext cx="6594569" cy="1569660"/>
            </a:xfrm>
            <a:prstGeom prst="rect">
              <a:avLst/>
            </a:prstGeom>
            <a:noFill/>
          </p:spPr>
          <p:txBody>
            <a:bodyPr wrap="square" rtlCol="0">
              <a:spAutoFit/>
            </a:bodyPr>
            <a:lstStyle/>
            <a:p>
              <a:pPr algn="just"/>
              <a:r>
                <a:rPr lang="en-CA" sz="2400" b="1" dirty="0" err="1" smtClean="0">
                  <a:solidFill>
                    <a:schemeClr val="tx2"/>
                  </a:solidFill>
                </a:rPr>
                <a:t>Pereiopod</a:t>
              </a:r>
              <a:r>
                <a:rPr lang="en-CA" sz="2400" b="1" dirty="0" smtClean="0">
                  <a:solidFill>
                    <a:schemeClr val="tx2"/>
                  </a:solidFill>
                </a:rPr>
                <a:t> </a:t>
              </a:r>
              <a:r>
                <a:rPr lang="en-CA" sz="2400" b="1" dirty="0" err="1" smtClean="0">
                  <a:solidFill>
                    <a:schemeClr val="tx2"/>
                  </a:solidFill>
                </a:rPr>
                <a:t>idendification</a:t>
              </a:r>
              <a:r>
                <a:rPr lang="en-CA" sz="2400" b="1" dirty="0" smtClean="0">
                  <a:solidFill>
                    <a:schemeClr val="tx2"/>
                  </a:solidFill>
                </a:rPr>
                <a:t> for male (bottom) and female (top) snow crab. The male has a single missing </a:t>
              </a:r>
              <a:r>
                <a:rPr lang="en-CA" sz="2400" b="1" dirty="0" err="1" smtClean="0">
                  <a:solidFill>
                    <a:schemeClr val="tx2"/>
                  </a:solidFill>
                </a:rPr>
                <a:t>pereiopod</a:t>
              </a:r>
              <a:r>
                <a:rPr lang="en-CA" sz="2400" b="1" dirty="0" smtClean="0">
                  <a:solidFill>
                    <a:schemeClr val="tx2"/>
                  </a:solidFill>
                </a:rPr>
                <a:t> while the female has a missing cheliped and 1</a:t>
              </a:r>
              <a:r>
                <a:rPr lang="en-CA" sz="2400" b="1" baseline="30000" dirty="0" smtClean="0">
                  <a:solidFill>
                    <a:schemeClr val="tx2"/>
                  </a:solidFill>
                </a:rPr>
                <a:t>st</a:t>
              </a:r>
              <a:r>
                <a:rPr lang="en-CA" sz="2400" b="1" dirty="0" smtClean="0">
                  <a:solidFill>
                    <a:schemeClr val="tx2"/>
                  </a:solidFill>
                </a:rPr>
                <a:t> walking leg on the left side.</a:t>
              </a:r>
              <a:endParaRPr lang="en-CA" sz="2400" b="1" dirty="0">
                <a:solidFill>
                  <a:schemeClr val="tx2"/>
                </a:solidFill>
              </a:endParaRPr>
            </a:p>
          </p:txBody>
        </p:sp>
      </p:grpSp>
      <p:pic>
        <p:nvPicPr>
          <p:cNvPr id="118" name="Picture 117"/>
          <p:cNvPicPr>
            <a:picLocks noChangeAspect="1"/>
          </p:cNvPicPr>
          <p:nvPr/>
        </p:nvPicPr>
        <p:blipFill rotWithShape="1">
          <a:blip r:embed="rId16" cstate="print">
            <a:extLst>
              <a:ext uri="{28A0092B-C50C-407E-A947-70E740481C1C}">
                <a14:useLocalDpi xmlns:a14="http://schemas.microsoft.com/office/drawing/2010/main" val="0"/>
              </a:ext>
            </a:extLst>
          </a:blip>
          <a:srcRect l="6560" t="5964"/>
          <a:stretch/>
        </p:blipFill>
        <p:spPr>
          <a:xfrm>
            <a:off x="32061446" y="4496523"/>
            <a:ext cx="9398556" cy="6288892"/>
          </a:xfrm>
          <a:prstGeom prst="rect">
            <a:avLst/>
          </a:prstGeom>
        </p:spPr>
      </p:pic>
      <p:pic>
        <p:nvPicPr>
          <p:cNvPr id="119" name="Picture 118" descr="C:\Users\MoriyasuM\Desktop\crabe 2000 .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21368945">
            <a:off x="6640391" y="18830161"/>
            <a:ext cx="5455884" cy="322369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184828" y="22558851"/>
            <a:ext cx="7904571" cy="5269714"/>
          </a:xfrm>
          <a:prstGeom prst="rect">
            <a:avLst/>
          </a:prstGeom>
        </p:spPr>
      </p:pic>
    </p:spTree>
    <p:extLst>
      <p:ext uri="{BB962C8B-B14F-4D97-AF65-F5344CB8AC3E}">
        <p14:creationId xmlns:p14="http://schemas.microsoft.com/office/powerpoint/2010/main" val="20191468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13230</TotalTime>
  <Words>1170</Words>
  <Application>Microsoft Office PowerPoint</Application>
  <PresentationFormat>Custom</PresentationFormat>
  <Paragraphs>166</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DFO-MPO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Rates and patterns of missing appendages in snow crab (Chionoecetes opilio) population in the southern Gulf of Saint Lawrence and its possible causes.</dc:title>
  <dc:creator>DFO-MPO</dc:creator>
  <cp:lastModifiedBy>DFO-MPO</cp:lastModifiedBy>
  <cp:revision>128</cp:revision>
  <cp:lastPrinted>2018-08-13T14:11:29Z</cp:lastPrinted>
  <dcterms:created xsi:type="dcterms:W3CDTF">2018-07-28T12:24:12Z</dcterms:created>
  <dcterms:modified xsi:type="dcterms:W3CDTF">2018-08-23T19:36:06Z</dcterms:modified>
</cp:coreProperties>
</file>